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7.xml" ContentType="application/vnd.openxmlformats-officedocument.drawingml.chart+xml"/>
  <Override PartName="/ppt/notesSlides/notesSlide35.xml" ContentType="application/vnd.openxmlformats-officedocument.presentationml.notesSlide+xml"/>
  <Override PartName="/ppt/charts/chart18.xml" ContentType="application/vnd.openxmlformats-officedocument.drawingml.chart+xml"/>
  <Override PartName="/ppt/notesSlides/notesSlide36.xml" ContentType="application/vnd.openxmlformats-officedocument.presentationml.notesSlide+xml"/>
  <Override PartName="/ppt/charts/chart19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0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21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09" r:id="rId2"/>
    <p:sldMasterId id="2147483730" r:id="rId3"/>
    <p:sldMasterId id="2147483742" r:id="rId4"/>
  </p:sldMasterIdLst>
  <p:notesMasterIdLst>
    <p:notesMasterId r:id="rId86"/>
  </p:notesMasterIdLst>
  <p:handoutMasterIdLst>
    <p:handoutMasterId r:id="rId87"/>
  </p:handoutMasterIdLst>
  <p:sldIdLst>
    <p:sldId id="357" r:id="rId5"/>
    <p:sldId id="605" r:id="rId6"/>
    <p:sldId id="594" r:id="rId7"/>
    <p:sldId id="550" r:id="rId8"/>
    <p:sldId id="475" r:id="rId9"/>
    <p:sldId id="624" r:id="rId10"/>
    <p:sldId id="492" r:id="rId11"/>
    <p:sldId id="620" r:id="rId12"/>
    <p:sldId id="627" r:id="rId13"/>
    <p:sldId id="635" r:id="rId14"/>
    <p:sldId id="636" r:id="rId15"/>
    <p:sldId id="607" r:id="rId16"/>
    <p:sldId id="608" r:id="rId17"/>
    <p:sldId id="609" r:id="rId18"/>
    <p:sldId id="610" r:id="rId19"/>
    <p:sldId id="611" r:id="rId20"/>
    <p:sldId id="629" r:id="rId21"/>
    <p:sldId id="642" r:id="rId22"/>
    <p:sldId id="643" r:id="rId23"/>
    <p:sldId id="646" r:id="rId24"/>
    <p:sldId id="628" r:id="rId25"/>
    <p:sldId id="645" r:id="rId26"/>
    <p:sldId id="630" r:id="rId27"/>
    <p:sldId id="631" r:id="rId28"/>
    <p:sldId id="633" r:id="rId29"/>
    <p:sldId id="634" r:id="rId30"/>
    <p:sldId id="537" r:id="rId31"/>
    <p:sldId id="478" r:id="rId32"/>
    <p:sldId id="483" r:id="rId33"/>
    <p:sldId id="513" r:id="rId34"/>
    <p:sldId id="510" r:id="rId35"/>
    <p:sldId id="511" r:id="rId36"/>
    <p:sldId id="512" r:id="rId37"/>
    <p:sldId id="544" r:id="rId38"/>
    <p:sldId id="648" r:id="rId39"/>
    <p:sldId id="649" r:id="rId40"/>
    <p:sldId id="650" r:id="rId41"/>
    <p:sldId id="651" r:id="rId42"/>
    <p:sldId id="580" r:id="rId43"/>
    <p:sldId id="652" r:id="rId44"/>
    <p:sldId id="450" r:id="rId45"/>
    <p:sldId id="500" r:id="rId46"/>
    <p:sldId id="625" r:id="rId47"/>
    <p:sldId id="626" r:id="rId48"/>
    <p:sldId id="640" r:id="rId49"/>
    <p:sldId id="641" r:id="rId50"/>
    <p:sldId id="637" r:id="rId51"/>
    <p:sldId id="638" r:id="rId52"/>
    <p:sldId id="639" r:id="rId53"/>
    <p:sldId id="599" r:id="rId54"/>
    <p:sldId id="600" r:id="rId55"/>
    <p:sldId id="601" r:id="rId56"/>
    <p:sldId id="602" r:id="rId57"/>
    <p:sldId id="603" r:id="rId58"/>
    <p:sldId id="653" r:id="rId59"/>
    <p:sldId id="561" r:id="rId60"/>
    <p:sldId id="562" r:id="rId61"/>
    <p:sldId id="563" r:id="rId62"/>
    <p:sldId id="564" r:id="rId63"/>
    <p:sldId id="565" r:id="rId64"/>
    <p:sldId id="566" r:id="rId65"/>
    <p:sldId id="567" r:id="rId66"/>
    <p:sldId id="568" r:id="rId67"/>
    <p:sldId id="583" r:id="rId68"/>
    <p:sldId id="569" r:id="rId69"/>
    <p:sldId id="515" r:id="rId70"/>
    <p:sldId id="518" r:id="rId71"/>
    <p:sldId id="575" r:id="rId72"/>
    <p:sldId id="647" r:id="rId73"/>
    <p:sldId id="576" r:id="rId74"/>
    <p:sldId id="577" r:id="rId75"/>
    <p:sldId id="578" r:id="rId76"/>
    <p:sldId id="579" r:id="rId77"/>
    <p:sldId id="516" r:id="rId78"/>
    <p:sldId id="460" r:id="rId79"/>
    <p:sldId id="520" r:id="rId80"/>
    <p:sldId id="514" r:id="rId81"/>
    <p:sldId id="593" r:id="rId82"/>
    <p:sldId id="480" r:id="rId83"/>
    <p:sldId id="606" r:id="rId84"/>
    <p:sldId id="616" r:id="rId85"/>
  </p:sldIdLst>
  <p:sldSz cx="9144000" cy="6858000" type="screen4x3"/>
  <p:notesSz cx="6858000" cy="9077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DDDDDD"/>
    <a:srgbClr val="C0C0C0"/>
    <a:srgbClr val="003366"/>
    <a:srgbClr val="FF9900"/>
    <a:srgbClr val="DEF0D0"/>
    <a:srgbClr val="D4E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9568" autoAdjust="0"/>
  </p:normalViewPr>
  <p:slideViewPr>
    <p:cSldViewPr snapToGrid="0">
      <p:cViewPr varScale="1">
        <p:scale>
          <a:sx n="88" d="100"/>
          <a:sy n="88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xsen\Documents\REM\Presentations\PICS%202013\Battery%20LCA\EV_LCA_from_Notter-20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xsen\Documents\REM\Presentations\ISEE%202014\PEV%20presentation%20--%20Aug-13-14\Heterogeneity_Figur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xsen\Documents\REM\Presentations\ISEE%202014\PEV%20presentation%20--%20Aug-13-14\Heterogeneity_Figur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xsen\Documents\REM\Presentations\ISEE%202014\PEV%20presentation%20--%20Aug-13-14\Heterogeneity_Figur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xsen\Documents\REM\Presentations\ISEE%202014\PEV%20presentation%20--%20Aug-13-14\Heterogeneity_Figur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xsen\Documents\Current%20Projects\BMW\Survey\Data\Analysis\BMW_Electricity_results_May18-1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D:Users:hb6342:Google%20Drive:REM%20Axsen%20Survey:Papers%20+%20Memos:UCC%20Figure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M-MAIN-2\HOME\jaxsen\Current%20Projects\Shell\Social%20Transmission\Analysis\Write-up\Tables%20and%20Figures\Shell_Social_interactions_v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el\Documents\Dropbox\Consulting\Current%20Projects\Research\Hype%20Paper\Analysis\Alternative%20Fuels%20Analysis%20(Aug%2011,%20201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'Combined Attention'!$H$32</c:f>
              <c:strCache>
                <c:ptCount val="1"/>
                <c:pt idx="0">
                  <c:v>Methanol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Attention'!$H$33:$H$66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10912"/>
        <c:axId val="119512448"/>
      </c:areaChart>
      <c:catAx>
        <c:axId val="1195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9512448"/>
        <c:crosses val="autoZero"/>
        <c:auto val="1"/>
        <c:lblAlgn val="ctr"/>
        <c:lblOffset val="100"/>
        <c:tickLblSkip val="5"/>
        <c:noMultiLvlLbl val="0"/>
      </c:catAx>
      <c:valAx>
        <c:axId val="119512448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95109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58672257818207E-2"/>
          <c:y val="4.0640419947506584E-2"/>
          <c:w val="0.86880398704478434"/>
          <c:h val="0.851959973753281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'Evaluations &amp; Innovation'!$I$83</c:f>
              <c:strCache>
                <c:ptCount val="1"/>
                <c:pt idx="0">
                  <c:v>Negative Evaluations</c:v>
                </c:pt>
              </c:strCache>
            </c:strRef>
          </c:tx>
          <c:spPr>
            <a:solidFill>
              <a:srgbClr val="4F81BD">
                <a:alpha val="70000"/>
              </a:srgbClr>
            </a:solidFill>
          </c:spPr>
          <c:invertIfNegative val="0"/>
          <c:cat>
            <c:numRef>
              <c:f>'Evaluations &amp; Innovation'!$A$84:$A$117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'Evaluations &amp; Innovation'!$I$84:$I$117</c:f>
              <c:numCache>
                <c:formatCode>0</c:formatCode>
                <c:ptCount val="34"/>
                <c:pt idx="0">
                  <c:v>0</c:v>
                </c:pt>
                <c:pt idx="1">
                  <c:v>-13</c:v>
                </c:pt>
                <c:pt idx="2">
                  <c:v>0</c:v>
                </c:pt>
                <c:pt idx="3">
                  <c:v>0</c:v>
                </c:pt>
                <c:pt idx="4">
                  <c:v>-4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-8</c:v>
                </c:pt>
                <c:pt idx="11">
                  <c:v>-6</c:v>
                </c:pt>
                <c:pt idx="12">
                  <c:v>-3</c:v>
                </c:pt>
                <c:pt idx="13">
                  <c:v>-8</c:v>
                </c:pt>
                <c:pt idx="14">
                  <c:v>-21</c:v>
                </c:pt>
                <c:pt idx="15">
                  <c:v>-21</c:v>
                </c:pt>
                <c:pt idx="16">
                  <c:v>-15</c:v>
                </c:pt>
                <c:pt idx="17">
                  <c:v>-11</c:v>
                </c:pt>
                <c:pt idx="18">
                  <c:v>-21</c:v>
                </c:pt>
                <c:pt idx="19">
                  <c:v>0</c:v>
                </c:pt>
                <c:pt idx="20">
                  <c:v>-3</c:v>
                </c:pt>
                <c:pt idx="21">
                  <c:v>-9</c:v>
                </c:pt>
                <c:pt idx="22">
                  <c:v>-20</c:v>
                </c:pt>
                <c:pt idx="23">
                  <c:v>-7</c:v>
                </c:pt>
                <c:pt idx="24">
                  <c:v>0</c:v>
                </c:pt>
                <c:pt idx="25">
                  <c:v>-8</c:v>
                </c:pt>
                <c:pt idx="26">
                  <c:v>-4</c:v>
                </c:pt>
                <c:pt idx="27">
                  <c:v>-10</c:v>
                </c:pt>
                <c:pt idx="28">
                  <c:v>-21</c:v>
                </c:pt>
                <c:pt idx="29">
                  <c:v>-69</c:v>
                </c:pt>
                <c:pt idx="30">
                  <c:v>-76</c:v>
                </c:pt>
                <c:pt idx="31">
                  <c:v>-60</c:v>
                </c:pt>
                <c:pt idx="32">
                  <c:v>-58</c:v>
                </c:pt>
                <c:pt idx="33">
                  <c:v>-80</c:v>
                </c:pt>
              </c:numCache>
            </c:numRef>
          </c:val>
        </c:ser>
        <c:ser>
          <c:idx val="1"/>
          <c:order val="1"/>
          <c:tx>
            <c:strRef>
              <c:f>'Evaluations &amp; Innovation'!$J$83</c:f>
              <c:strCache>
                <c:ptCount val="1"/>
                <c:pt idx="0">
                  <c:v>Positive Evaluations</c:v>
                </c:pt>
              </c:strCache>
            </c:strRef>
          </c:tx>
          <c:spPr>
            <a:solidFill>
              <a:srgbClr val="C0504D">
                <a:alpha val="70000"/>
              </a:srgbClr>
            </a:solidFill>
          </c:spPr>
          <c:invertIfNegative val="0"/>
          <c:cat>
            <c:numRef>
              <c:f>'Evaluations &amp; Innovation'!$A$84:$A$117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'Evaluations &amp; Innovation'!$J$84:$J$117</c:f>
              <c:numCache>
                <c:formatCode>0</c:formatCode>
                <c:ptCount val="34"/>
                <c:pt idx="0">
                  <c:v>7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5</c:v>
                </c:pt>
                <c:pt idx="11">
                  <c:v>11</c:v>
                </c:pt>
                <c:pt idx="12">
                  <c:v>10</c:v>
                </c:pt>
                <c:pt idx="13">
                  <c:v>11</c:v>
                </c:pt>
                <c:pt idx="14">
                  <c:v>36</c:v>
                </c:pt>
                <c:pt idx="15">
                  <c:v>17</c:v>
                </c:pt>
                <c:pt idx="16">
                  <c:v>20</c:v>
                </c:pt>
                <c:pt idx="17">
                  <c:v>14</c:v>
                </c:pt>
                <c:pt idx="18">
                  <c:v>20</c:v>
                </c:pt>
                <c:pt idx="19">
                  <c:v>0</c:v>
                </c:pt>
                <c:pt idx="20">
                  <c:v>9</c:v>
                </c:pt>
                <c:pt idx="21">
                  <c:v>7</c:v>
                </c:pt>
                <c:pt idx="22">
                  <c:v>34</c:v>
                </c:pt>
                <c:pt idx="23">
                  <c:v>7</c:v>
                </c:pt>
                <c:pt idx="24">
                  <c:v>0</c:v>
                </c:pt>
                <c:pt idx="25">
                  <c:v>14</c:v>
                </c:pt>
                <c:pt idx="26">
                  <c:v>7</c:v>
                </c:pt>
                <c:pt idx="27">
                  <c:v>27</c:v>
                </c:pt>
                <c:pt idx="28">
                  <c:v>69</c:v>
                </c:pt>
                <c:pt idx="29">
                  <c:v>175</c:v>
                </c:pt>
                <c:pt idx="30">
                  <c:v>198</c:v>
                </c:pt>
                <c:pt idx="31">
                  <c:v>120</c:v>
                </c:pt>
                <c:pt idx="32">
                  <c:v>90</c:v>
                </c:pt>
                <c:pt idx="3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21169792"/>
        <c:axId val="121171328"/>
      </c:barChart>
      <c:lineChart>
        <c:grouping val="standard"/>
        <c:varyColors val="0"/>
        <c:ser>
          <c:idx val="2"/>
          <c:order val="2"/>
          <c:tx>
            <c:strRef>
              <c:f>'Evaluations &amp; Innovation'!$K$83</c:f>
              <c:strCache>
                <c:ptCount val="1"/>
                <c:pt idx="0">
                  <c:v>3-Year Avg Evaluations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marker>
            <c:symbol val="none"/>
          </c:marker>
          <c:cat>
            <c:numRef>
              <c:f>'Evaluations &amp; Innovation'!$A$84:$A$117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'Evaluations &amp; Innovation'!$K$84:$K$117</c:f>
              <c:numCache>
                <c:formatCode>0</c:formatCode>
                <c:ptCount val="34"/>
                <c:pt idx="0">
                  <c:v>2.5</c:v>
                </c:pt>
                <c:pt idx="1">
                  <c:v>1.6666666666666667</c:v>
                </c:pt>
                <c:pt idx="2">
                  <c:v>-0.66666666666666663</c:v>
                </c:pt>
                <c:pt idx="3">
                  <c:v>-1</c:v>
                </c:pt>
                <c:pt idx="4">
                  <c:v>-0.66666666666666663</c:v>
                </c:pt>
                <c:pt idx="5">
                  <c:v>-0.33333333333333331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1.6666666666666667</c:v>
                </c:pt>
                <c:pt idx="9">
                  <c:v>0.66666666666666663</c:v>
                </c:pt>
                <c:pt idx="10">
                  <c:v>2.3333333333333335</c:v>
                </c:pt>
                <c:pt idx="11">
                  <c:v>3</c:v>
                </c:pt>
                <c:pt idx="12">
                  <c:v>5</c:v>
                </c:pt>
                <c:pt idx="13">
                  <c:v>8.3333333333333357</c:v>
                </c:pt>
                <c:pt idx="14">
                  <c:v>4.666666666666667</c:v>
                </c:pt>
                <c:pt idx="15">
                  <c:v>5.3333333333333339</c:v>
                </c:pt>
                <c:pt idx="16">
                  <c:v>1.3333333333333333</c:v>
                </c:pt>
                <c:pt idx="17">
                  <c:v>2.3333333333333335</c:v>
                </c:pt>
                <c:pt idx="18">
                  <c:v>0.66666666666666663</c:v>
                </c:pt>
                <c:pt idx="19">
                  <c:v>1.6666666666666667</c:v>
                </c:pt>
                <c:pt idx="20">
                  <c:v>1.3333333333333333</c:v>
                </c:pt>
                <c:pt idx="21">
                  <c:v>6</c:v>
                </c:pt>
                <c:pt idx="22">
                  <c:v>4</c:v>
                </c:pt>
                <c:pt idx="23">
                  <c:v>4.666666666666667</c:v>
                </c:pt>
                <c:pt idx="24">
                  <c:v>2</c:v>
                </c:pt>
                <c:pt idx="25">
                  <c:v>3</c:v>
                </c:pt>
                <c:pt idx="26">
                  <c:v>8.6666666666666679</c:v>
                </c:pt>
                <c:pt idx="27">
                  <c:v>22.666666666666668</c:v>
                </c:pt>
                <c:pt idx="28">
                  <c:v>57</c:v>
                </c:pt>
                <c:pt idx="29">
                  <c:v>92</c:v>
                </c:pt>
                <c:pt idx="30">
                  <c:v>96</c:v>
                </c:pt>
                <c:pt idx="31">
                  <c:v>71.333333333333314</c:v>
                </c:pt>
                <c:pt idx="32">
                  <c:v>31.666666666666668</c:v>
                </c:pt>
                <c:pt idx="33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169792"/>
        <c:axId val="121171328"/>
      </c:lineChart>
      <c:lineChart>
        <c:grouping val="standard"/>
        <c:varyColors val="0"/>
        <c:ser>
          <c:idx val="3"/>
          <c:order val="3"/>
          <c:tx>
            <c:strRef>
              <c:f>'Evaluations &amp; Innovation'!$L$83</c:f>
              <c:strCache>
                <c:ptCount val="1"/>
                <c:pt idx="0">
                  <c:v>Index of Prototypes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'Evaluations &amp; Innovation'!$A$84:$A$117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'Evaluations &amp; Innovation'!$L$84:$L$117</c:f>
              <c:numCache>
                <c:formatCode>General</c:formatCode>
                <c:ptCount val="34"/>
                <c:pt idx="11" formatCode="0">
                  <c:v>100</c:v>
                </c:pt>
                <c:pt idx="12" formatCode="0">
                  <c:v>183.33333333333337</c:v>
                </c:pt>
                <c:pt idx="13" formatCode="0">
                  <c:v>233.33333333333337</c:v>
                </c:pt>
                <c:pt idx="14" formatCode="0">
                  <c:v>200</c:v>
                </c:pt>
                <c:pt idx="15" formatCode="0">
                  <c:v>116.66666666666667</c:v>
                </c:pt>
                <c:pt idx="16" formatCode="0">
                  <c:v>83.333333333333314</c:v>
                </c:pt>
                <c:pt idx="17" formatCode="0">
                  <c:v>150</c:v>
                </c:pt>
                <c:pt idx="18" formatCode="0">
                  <c:v>133.33333333333337</c:v>
                </c:pt>
                <c:pt idx="19" formatCode="0">
                  <c:v>100</c:v>
                </c:pt>
                <c:pt idx="20" formatCode="0">
                  <c:v>16.666666666666668</c:v>
                </c:pt>
                <c:pt idx="21" formatCode="0">
                  <c:v>16.666666666666668</c:v>
                </c:pt>
                <c:pt idx="22" formatCode="0">
                  <c:v>0</c:v>
                </c:pt>
                <c:pt idx="23" formatCode="0">
                  <c:v>16.666666666666668</c:v>
                </c:pt>
                <c:pt idx="24" formatCode="0">
                  <c:v>33.333333333333336</c:v>
                </c:pt>
                <c:pt idx="25" formatCode="0">
                  <c:v>66.666666666666671</c:v>
                </c:pt>
                <c:pt idx="26" formatCode="0">
                  <c:v>116.66666666666667</c:v>
                </c:pt>
                <c:pt idx="27" formatCode="0">
                  <c:v>183.33333333333337</c:v>
                </c:pt>
                <c:pt idx="28" formatCode="0">
                  <c:v>250</c:v>
                </c:pt>
                <c:pt idx="29" formatCode="0">
                  <c:v>350</c:v>
                </c:pt>
                <c:pt idx="30" formatCode="0">
                  <c:v>450</c:v>
                </c:pt>
                <c:pt idx="31" formatCode="0">
                  <c:v>525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'Evaluations &amp; Innovation'!$M$83</c:f>
              <c:strCache>
                <c:ptCount val="1"/>
                <c:pt idx="0">
                  <c:v>Index of DoE Funding</c:v>
                </c:pt>
              </c:strCache>
            </c:strRef>
          </c:tx>
          <c:spPr>
            <a:ln w="31750"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'Evaluations &amp; Innovation'!$A$84:$A$117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'Evaluations &amp; Innovation'!$M$84:$M$117</c:f>
              <c:numCache>
                <c:formatCode>General</c:formatCode>
                <c:ptCount val="34"/>
                <c:pt idx="12" formatCode="0">
                  <c:v>100</c:v>
                </c:pt>
                <c:pt idx="13" formatCode="0">
                  <c:v>138.33357664919058</c:v>
                </c:pt>
                <c:pt idx="14" formatCode="0">
                  <c:v>159.49615844114072</c:v>
                </c:pt>
                <c:pt idx="15" formatCode="0">
                  <c:v>202.51634065495699</c:v>
                </c:pt>
                <c:pt idx="16" formatCode="0">
                  <c:v>197.51607799587268</c:v>
                </c:pt>
                <c:pt idx="17" formatCode="0">
                  <c:v>192.32284957952001</c:v>
                </c:pt>
                <c:pt idx="18" formatCode="0">
                  <c:v>194.19656953343653</c:v>
                </c:pt>
                <c:pt idx="19" formatCode="0">
                  <c:v>129.97487855245726</c:v>
                </c:pt>
                <c:pt idx="20" formatCode="0">
                  <c:v>127.04968366300987</c:v>
                </c:pt>
                <c:pt idx="21" formatCode="0">
                  <c:v>141.21890630957995</c:v>
                </c:pt>
                <c:pt idx="22" formatCode="0">
                  <c:v>113.33770529642874</c:v>
                </c:pt>
                <c:pt idx="23" formatCode="0">
                  <c:v>98.760023439427599</c:v>
                </c:pt>
                <c:pt idx="24" formatCode="0">
                  <c:v>99.391391876587008</c:v>
                </c:pt>
                <c:pt idx="25" formatCode="0">
                  <c:v>97.632063206548054</c:v>
                </c:pt>
                <c:pt idx="26" formatCode="0">
                  <c:v>91.956075122190484</c:v>
                </c:pt>
                <c:pt idx="27" formatCode="0">
                  <c:v>123.62857026573245</c:v>
                </c:pt>
                <c:pt idx="28" formatCode="0">
                  <c:v>185.05532782396944</c:v>
                </c:pt>
                <c:pt idx="29" formatCode="0">
                  <c:v>217.64392274357928</c:v>
                </c:pt>
                <c:pt idx="30" formatCode="0">
                  <c:v>282.37213352166225</c:v>
                </c:pt>
                <c:pt idx="31" formatCode="0">
                  <c:v>258.00603261010701</c:v>
                </c:pt>
                <c:pt idx="32" formatCode="0">
                  <c:v>233.63993169855175</c:v>
                </c:pt>
                <c:pt idx="33" formatCode="0">
                  <c:v>228.51628379940396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36064"/>
        <c:axId val="120534528"/>
      </c:lineChart>
      <c:catAx>
        <c:axId val="12116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171328"/>
        <c:crossesAt val="-300"/>
        <c:auto val="1"/>
        <c:lblAlgn val="ctr"/>
        <c:lblOffset val="100"/>
        <c:tickLblSkip val="5"/>
        <c:noMultiLvlLbl val="0"/>
      </c:catAx>
      <c:valAx>
        <c:axId val="121171328"/>
        <c:scaling>
          <c:orientation val="minMax"/>
          <c:min val="-25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Evaluations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169792"/>
        <c:crosses val="autoZero"/>
        <c:crossBetween val="between"/>
      </c:valAx>
      <c:valAx>
        <c:axId val="120534528"/>
        <c:scaling>
          <c:orientation val="minMax"/>
          <c:max val="650"/>
          <c:min val="-45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0536064"/>
        <c:crosses val="max"/>
        <c:crossBetween val="between"/>
      </c:valAx>
      <c:catAx>
        <c:axId val="12053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5345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'Evaluations &amp; Innovation'!$AD$83</c:f>
              <c:strCache>
                <c:ptCount val="1"/>
                <c:pt idx="0">
                  <c:v>Negative Evaluations</c:v>
                </c:pt>
              </c:strCache>
            </c:strRef>
          </c:tx>
          <c:spPr>
            <a:solidFill>
              <a:srgbClr val="4F81BD">
                <a:alpha val="70000"/>
              </a:srgbClr>
            </a:solidFill>
          </c:spPr>
          <c:invertIfNegative val="0"/>
          <c:cat>
            <c:numRef>
              <c:f>'Evaluations &amp; Innovation'!$A$84</c:f>
              <c:numCache>
                <c:formatCode>General</c:formatCode>
                <c:ptCount val="1"/>
                <c:pt idx="0">
                  <c:v>1980</c:v>
                </c:pt>
              </c:numCache>
            </c:numRef>
          </c:cat>
          <c:val>
            <c:numRef>
              <c:f>'Evaluations &amp; Innovation'!$AD$84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'Evaluations &amp; Innovation'!$AE$83</c:f>
              <c:strCache>
                <c:ptCount val="1"/>
                <c:pt idx="0">
                  <c:v>Positive Evaluations</c:v>
                </c:pt>
              </c:strCache>
            </c:strRef>
          </c:tx>
          <c:spPr>
            <a:solidFill>
              <a:srgbClr val="C0504D">
                <a:alpha val="70000"/>
              </a:srgbClr>
            </a:solidFill>
          </c:spPr>
          <c:invertIfNegative val="0"/>
          <c:cat>
            <c:numRef>
              <c:f>'Evaluations &amp; Innovation'!$A$84</c:f>
              <c:numCache>
                <c:formatCode>General</c:formatCode>
                <c:ptCount val="1"/>
                <c:pt idx="0">
                  <c:v>1980</c:v>
                </c:pt>
              </c:numCache>
            </c:numRef>
          </c:cat>
          <c:val>
            <c:numRef>
              <c:f>'Evaluations &amp; Innovation'!$AE$84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20564736"/>
        <c:axId val="120582912"/>
      </c:barChart>
      <c:lineChart>
        <c:grouping val="standard"/>
        <c:varyColors val="0"/>
        <c:ser>
          <c:idx val="2"/>
          <c:order val="2"/>
          <c:tx>
            <c:strRef>
              <c:f>'Evaluations &amp; Innovation'!$AF$83</c:f>
              <c:strCache>
                <c:ptCount val="1"/>
                <c:pt idx="0">
                  <c:v>3-Year Avg Evaluations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marker>
            <c:symbol val="none"/>
          </c:marker>
          <c:cat>
            <c:numRef>
              <c:f>'Evaluations &amp; Innovation'!$A$84</c:f>
              <c:numCache>
                <c:formatCode>General</c:formatCode>
                <c:ptCount val="1"/>
                <c:pt idx="0">
                  <c:v>1980</c:v>
                </c:pt>
              </c:numCache>
            </c:numRef>
          </c:cat>
          <c:val>
            <c:numRef>
              <c:f>'Evaluations &amp; Innovation'!$AF$84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64736"/>
        <c:axId val="120582912"/>
      </c:lineChart>
      <c:lineChart>
        <c:grouping val="standard"/>
        <c:varyColors val="0"/>
        <c:ser>
          <c:idx val="3"/>
          <c:order val="3"/>
          <c:tx>
            <c:strRef>
              <c:f>'Evaluations &amp; Innovation'!$AG$83</c:f>
              <c:strCache>
                <c:ptCount val="1"/>
                <c:pt idx="0">
                  <c:v>Index of Prototypes</c:v>
                </c:pt>
              </c:strCache>
            </c:strRef>
          </c:tx>
          <c:spPr>
            <a:ln w="1905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'Evaluations &amp; Innovation'!$A$84</c:f>
              <c:numCache>
                <c:formatCode>General</c:formatCode>
                <c:ptCount val="1"/>
                <c:pt idx="0">
                  <c:v>1980</c:v>
                </c:pt>
              </c:numCache>
            </c:numRef>
          </c:cat>
          <c:val>
            <c:numRef>
              <c:f>'Evaluations &amp; Innovation'!$AG$84</c:f>
              <c:numCache>
                <c:formatCode>General</c:formatCode>
                <c:ptCount val="1"/>
              </c:numCache>
            </c:numRef>
          </c:val>
          <c:smooth val="0"/>
        </c:ser>
        <c:ser>
          <c:idx val="4"/>
          <c:order val="4"/>
          <c:tx>
            <c:strRef>
              <c:f>'Evaluations &amp; Innovation'!$AH$83</c:f>
              <c:strCache>
                <c:ptCount val="1"/>
                <c:pt idx="0">
                  <c:v>Index of DoE Funding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'Evaluations &amp; Innovation'!$A$84</c:f>
              <c:numCache>
                <c:formatCode>General</c:formatCode>
                <c:ptCount val="1"/>
                <c:pt idx="0">
                  <c:v>1980</c:v>
                </c:pt>
              </c:numCache>
            </c:numRef>
          </c:cat>
          <c:val>
            <c:numRef>
              <c:f>'Evaluations &amp; Innovation'!$AH$84</c:f>
              <c:numCache>
                <c:formatCode>General</c:formatCode>
                <c:ptCount val="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02304"/>
        <c:axId val="120584448"/>
      </c:lineChart>
      <c:catAx>
        <c:axId val="12056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582912"/>
        <c:crossesAt val="-200"/>
        <c:auto val="1"/>
        <c:lblAlgn val="ctr"/>
        <c:lblOffset val="100"/>
        <c:tickLblSkip val="5"/>
        <c:noMultiLvlLbl val="0"/>
      </c:catAx>
      <c:valAx>
        <c:axId val="120582912"/>
        <c:scaling>
          <c:orientation val="minMax"/>
          <c:max val="200"/>
          <c:min val="-20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1"/>
        <c:majorTickMark val="out"/>
        <c:minorTickMark val="none"/>
        <c:tickLblPos val="none"/>
        <c:crossAx val="120564736"/>
        <c:crosses val="autoZero"/>
        <c:crossBetween val="between"/>
      </c:valAx>
      <c:valAx>
        <c:axId val="120584448"/>
        <c:scaling>
          <c:orientation val="minMax"/>
          <c:max val="400"/>
          <c:min val="-4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2402304"/>
        <c:crosses val="max"/>
        <c:crossBetween val="between"/>
      </c:valAx>
      <c:catAx>
        <c:axId val="16240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05844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8699193850768675"/>
          <c:y val="0.18700161909714424"/>
          <c:w val="0.64329998346456396"/>
          <c:h val="0.57836905803441263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63614919811697E-2"/>
          <c:y val="5.5018286648595156E-2"/>
          <c:w val="0.88565771268635651"/>
          <c:h val="0.56993416806505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Electric vehicle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Road</c:v>
                </c:pt>
                <c:pt idx="1">
                  <c:v>Glider</c:v>
                </c:pt>
                <c:pt idx="2">
                  <c:v>Drive-train</c:v>
                </c:pt>
                <c:pt idx="3">
                  <c:v>Maintenance-disposal</c:v>
                </c:pt>
                <c:pt idx="4">
                  <c:v>Li-ion battery</c:v>
                </c:pt>
                <c:pt idx="5">
                  <c:v>Operation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1.08</c:v>
                </c:pt>
                <c:pt idx="1">
                  <c:v>3.74</c:v>
                </c:pt>
                <c:pt idx="2">
                  <c:v>1.35</c:v>
                </c:pt>
                <c:pt idx="3">
                  <c:v>1.1399999999999999</c:v>
                </c:pt>
                <c:pt idx="4">
                  <c:v>1.8</c:v>
                </c:pt>
                <c:pt idx="5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Conventional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Road</c:v>
                </c:pt>
                <c:pt idx="1">
                  <c:v>Glider</c:v>
                </c:pt>
                <c:pt idx="2">
                  <c:v>Drive-train</c:v>
                </c:pt>
                <c:pt idx="3">
                  <c:v>Maintenance-disposal</c:v>
                </c:pt>
                <c:pt idx="4">
                  <c:v>Li-ion battery</c:v>
                </c:pt>
                <c:pt idx="5">
                  <c:v>Operation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1.08</c:v>
                </c:pt>
                <c:pt idx="1">
                  <c:v>3.74</c:v>
                </c:pt>
                <c:pt idx="2">
                  <c:v>1.46</c:v>
                </c:pt>
                <c:pt idx="3">
                  <c:v>1.17</c:v>
                </c:pt>
                <c:pt idx="4">
                  <c:v>0</c:v>
                </c:pt>
                <c:pt idx="5">
                  <c:v>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20608"/>
        <c:axId val="162422144"/>
      </c:barChart>
      <c:catAx>
        <c:axId val="16242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2422144"/>
        <c:crosses val="autoZero"/>
        <c:auto val="1"/>
        <c:lblAlgn val="ctr"/>
        <c:lblOffset val="100"/>
        <c:noMultiLvlLbl val="0"/>
      </c:catAx>
      <c:valAx>
        <c:axId val="16242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242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455807259593433"/>
          <c:y val="0.14865532561429956"/>
          <c:w val="0.29661242410204336"/>
          <c:h val="0.1493882936764051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3736876640419941E-2"/>
          <c:y val="3.1703173466952998E-2"/>
          <c:w val="0.90045852565843065"/>
          <c:h val="0.94138162729658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'5_classes_v2'!$B$1</c:f>
              <c:strCache>
                <c:ptCount val="1"/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'5_classes_v2'!$A$2:$A$20</c:f>
              <c:strCache>
                <c:ptCount val="19"/>
                <c:pt idx="0">
                  <c:v>HEV</c:v>
                </c:pt>
                <c:pt idx="1">
                  <c:v>PHEV</c:v>
                </c:pt>
                <c:pt idx="2">
                  <c:v>EV</c:v>
                </c:pt>
                <c:pt idx="4">
                  <c:v>HEV</c:v>
                </c:pt>
                <c:pt idx="5">
                  <c:v>PHEV</c:v>
                </c:pt>
                <c:pt idx="6">
                  <c:v>EV</c:v>
                </c:pt>
                <c:pt idx="8">
                  <c:v>HEV</c:v>
                </c:pt>
                <c:pt idx="9">
                  <c:v>PHEV</c:v>
                </c:pt>
                <c:pt idx="10">
                  <c:v>EV</c:v>
                </c:pt>
                <c:pt idx="12">
                  <c:v>HEV</c:v>
                </c:pt>
                <c:pt idx="13">
                  <c:v>PHEV</c:v>
                </c:pt>
                <c:pt idx="14">
                  <c:v>EV</c:v>
                </c:pt>
                <c:pt idx="16">
                  <c:v>HEV</c:v>
                </c:pt>
                <c:pt idx="17">
                  <c:v>PHEV</c:v>
                </c:pt>
                <c:pt idx="18">
                  <c:v>EV</c:v>
                </c:pt>
              </c:strCache>
            </c:strRef>
          </c:cat>
          <c:val>
            <c:numRef>
              <c:f>'5_classes_v2'!$B$2:$B$20</c:f>
              <c:numCache>
                <c:formatCode>_-"$"* #,##0_-;\-"$"* #,##0_-;_-"$"* "-"??_-;_-@_-</c:formatCode>
                <c:ptCount val="19"/>
                <c:pt idx="0">
                  <c:v>41245</c:v>
                </c:pt>
                <c:pt idx="1">
                  <c:v>135026</c:v>
                </c:pt>
                <c:pt idx="2">
                  <c:v>137794</c:v>
                </c:pt>
                <c:pt idx="4">
                  <c:v>11090</c:v>
                </c:pt>
                <c:pt idx="5">
                  <c:v>15568</c:v>
                </c:pt>
                <c:pt idx="6">
                  <c:v>-5612</c:v>
                </c:pt>
                <c:pt idx="8">
                  <c:v>11692</c:v>
                </c:pt>
                <c:pt idx="9">
                  <c:v>-6028</c:v>
                </c:pt>
                <c:pt idx="12">
                  <c:v>1493</c:v>
                </c:pt>
                <c:pt idx="14">
                  <c:v>-5246</c:v>
                </c:pt>
                <c:pt idx="16">
                  <c:v>-8637</c:v>
                </c:pt>
                <c:pt idx="17">
                  <c:v>-14021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0295808"/>
        <c:axId val="120297344"/>
      </c:barChart>
      <c:catAx>
        <c:axId val="12029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2000"/>
            </a:pPr>
            <a:endParaRPr lang="en-US"/>
          </a:p>
        </c:txPr>
        <c:crossAx val="120297344"/>
        <c:crosses val="autoZero"/>
        <c:auto val="1"/>
        <c:lblAlgn val="ctr"/>
        <c:lblOffset val="100"/>
        <c:noMultiLvlLbl val="0"/>
      </c:catAx>
      <c:valAx>
        <c:axId val="120297344"/>
        <c:scaling>
          <c:orientation val="minMax"/>
          <c:max val="150000"/>
          <c:min val="-25000"/>
        </c:scaling>
        <c:delete val="0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295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36876640419941E-2"/>
          <c:y val="3.1703173466952998E-2"/>
          <c:w val="0.90045852565843065"/>
          <c:h val="0.941381627296587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cat>
            <c:strRef>
              <c:f>'Sheet2 (2)'!$A$8:$A$30</c:f>
              <c:strCache>
                <c:ptCount val="23"/>
                <c:pt idx="0">
                  <c:v>HEV</c:v>
                </c:pt>
                <c:pt idx="1">
                  <c:v>PHEV</c:v>
                </c:pt>
                <c:pt idx="2">
                  <c:v>PHEV w/charger</c:v>
                </c:pt>
                <c:pt idx="3">
                  <c:v>EV</c:v>
                </c:pt>
                <c:pt idx="4">
                  <c:v>EV w/charger</c:v>
                </c:pt>
                <c:pt idx="6">
                  <c:v>HEV</c:v>
                </c:pt>
                <c:pt idx="7">
                  <c:v>PHEV</c:v>
                </c:pt>
                <c:pt idx="8">
                  <c:v>PHEV w/charger</c:v>
                </c:pt>
                <c:pt idx="9">
                  <c:v>EV</c:v>
                </c:pt>
                <c:pt idx="10">
                  <c:v>EV w/charger</c:v>
                </c:pt>
                <c:pt idx="12">
                  <c:v>HEV</c:v>
                </c:pt>
                <c:pt idx="13">
                  <c:v>PHEV</c:v>
                </c:pt>
                <c:pt idx="14">
                  <c:v>PHEV w/charger</c:v>
                </c:pt>
                <c:pt idx="15">
                  <c:v>EV</c:v>
                </c:pt>
                <c:pt idx="16">
                  <c:v>EV w/charger</c:v>
                </c:pt>
                <c:pt idx="18">
                  <c:v>HEV</c:v>
                </c:pt>
                <c:pt idx="19">
                  <c:v>PHEV</c:v>
                </c:pt>
                <c:pt idx="20">
                  <c:v>PHEV w/charger</c:v>
                </c:pt>
                <c:pt idx="21">
                  <c:v>EV</c:v>
                </c:pt>
                <c:pt idx="22">
                  <c:v>EV w/charger</c:v>
                </c:pt>
              </c:strCache>
            </c:strRef>
          </c:cat>
          <c:val>
            <c:numRef>
              <c:f>'Sheet2 (2)'!$B$8:$B$30</c:f>
              <c:numCache>
                <c:formatCode>_-"$"* #,##0_-;\-"$"* #,##0_-;_-"$"* "-"??_-;_-@_-</c:formatCode>
                <c:ptCount val="23"/>
                <c:pt idx="0">
                  <c:v>11090</c:v>
                </c:pt>
                <c:pt idx="1">
                  <c:v>15568</c:v>
                </c:pt>
                <c:pt idx="2">
                  <c:v>18012</c:v>
                </c:pt>
                <c:pt idx="3">
                  <c:v>-5612</c:v>
                </c:pt>
                <c:pt idx="4">
                  <c:v>193</c:v>
                </c:pt>
                <c:pt idx="6">
                  <c:v>11692</c:v>
                </c:pt>
                <c:pt idx="7">
                  <c:v>-6028</c:v>
                </c:pt>
                <c:pt idx="8">
                  <c:v>-1426</c:v>
                </c:pt>
                <c:pt idx="10">
                  <c:v>670</c:v>
                </c:pt>
                <c:pt idx="12">
                  <c:v>1493</c:v>
                </c:pt>
                <c:pt idx="14">
                  <c:v>856</c:v>
                </c:pt>
                <c:pt idx="15">
                  <c:v>-5246</c:v>
                </c:pt>
                <c:pt idx="16">
                  <c:v>-3988</c:v>
                </c:pt>
                <c:pt idx="18">
                  <c:v>-8637</c:v>
                </c:pt>
                <c:pt idx="19">
                  <c:v>-14021</c:v>
                </c:pt>
                <c:pt idx="20">
                  <c:v>-14021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0202368"/>
        <c:axId val="120203904"/>
      </c:barChart>
      <c:catAx>
        <c:axId val="12020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20203904"/>
        <c:crosses val="autoZero"/>
        <c:auto val="1"/>
        <c:lblAlgn val="ctr"/>
        <c:lblOffset val="100"/>
        <c:noMultiLvlLbl val="0"/>
      </c:catAx>
      <c:valAx>
        <c:axId val="120203904"/>
        <c:scaling>
          <c:orientation val="minMax"/>
          <c:min val="-15000"/>
        </c:scaling>
        <c:delete val="0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20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Sheet6!$A$3</c:f>
              <c:strCache>
                <c:ptCount val="1"/>
                <c:pt idx="0">
                  <c:v>Tech-oriented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dPt>
          <c:xVal>
            <c:numRef>
              <c:f>Sheet6!$B$2:$I$2</c:f>
              <c:numCache>
                <c:formatCode>General</c:formatCode>
                <c:ptCount val="8"/>
                <c:pt idx="0">
                  <c:v>17.2</c:v>
                </c:pt>
                <c:pt idx="1">
                  <c:v>18.3</c:v>
                </c:pt>
                <c:pt idx="2">
                  <c:v>12.3</c:v>
                </c:pt>
                <c:pt idx="3">
                  <c:v>12.1</c:v>
                </c:pt>
                <c:pt idx="4">
                  <c:v>11.2</c:v>
                </c:pt>
                <c:pt idx="5">
                  <c:v>10.1</c:v>
                </c:pt>
                <c:pt idx="6">
                  <c:v>12.1</c:v>
                </c:pt>
                <c:pt idx="7">
                  <c:v>11.5</c:v>
                </c:pt>
              </c:numCache>
            </c:numRef>
          </c:xVal>
          <c:yVal>
            <c:numRef>
              <c:f>Sheet6!$B$3:$I$3</c:f>
              <c:numCache>
                <c:formatCode>General</c:formatCode>
                <c:ptCount val="8"/>
                <c:pt idx="0">
                  <c:v>16</c:v>
                </c:pt>
                <c:pt idx="1">
                  <c:v>18</c:v>
                </c:pt>
                <c:pt idx="2">
                  <c:v>10.199999999999999</c:v>
                </c:pt>
                <c:pt idx="3">
                  <c:v>17.3</c:v>
                </c:pt>
                <c:pt idx="4">
                  <c:v>13.3</c:v>
                </c:pt>
                <c:pt idx="5">
                  <c:v>10.9</c:v>
                </c:pt>
                <c:pt idx="6">
                  <c:v>13.1</c:v>
                </c:pt>
                <c:pt idx="7">
                  <c:v>12.4</c:v>
                </c:pt>
              </c:numCache>
            </c:numRef>
          </c:yVal>
          <c:bubbleSize>
            <c:numRef>
              <c:f>Sheet6!$B$4:$I$4</c:f>
              <c:numCache>
                <c:formatCode>0%</c:formatCode>
                <c:ptCount val="8"/>
                <c:pt idx="0">
                  <c:v>6.1003420752565561E-2</c:v>
                </c:pt>
                <c:pt idx="1">
                  <c:v>4.2189281641961229E-2</c:v>
                </c:pt>
                <c:pt idx="2">
                  <c:v>6.784492588369441E-2</c:v>
                </c:pt>
                <c:pt idx="3">
                  <c:v>6.0433295324971492E-2</c:v>
                </c:pt>
                <c:pt idx="4">
                  <c:v>6.385404789053592E-2</c:v>
                </c:pt>
                <c:pt idx="5">
                  <c:v>6.6134549600912196E-2</c:v>
                </c:pt>
                <c:pt idx="6">
                  <c:v>0.40364880273660203</c:v>
                </c:pt>
                <c:pt idx="7">
                  <c:v>0.23489167616875711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75"/>
        <c:showNegBubbles val="0"/>
        <c:axId val="162239232"/>
        <c:axId val="162240768"/>
      </c:bubbleChart>
      <c:valAx>
        <c:axId val="162239232"/>
        <c:scaling>
          <c:orientation val="minMax"/>
          <c:max val="20"/>
          <c:min val="9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2240768"/>
        <c:crosses val="autoZero"/>
        <c:crossBetween val="midCat"/>
      </c:valAx>
      <c:valAx>
        <c:axId val="162240768"/>
        <c:scaling>
          <c:orientation val="minMax"/>
          <c:max val="20"/>
          <c:min val="9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223923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'6-life_v2'!$B$2:$B$24</c:f>
              <c:strCache>
                <c:ptCount val="23"/>
                <c:pt idx="0">
                  <c:v>HEV</c:v>
                </c:pt>
                <c:pt idx="1">
                  <c:v>PHEV</c:v>
                </c:pt>
                <c:pt idx="2">
                  <c:v>EV</c:v>
                </c:pt>
                <c:pt idx="4">
                  <c:v>HEV</c:v>
                </c:pt>
                <c:pt idx="5">
                  <c:v>PHEV</c:v>
                </c:pt>
                <c:pt idx="6">
                  <c:v>EV</c:v>
                </c:pt>
                <c:pt idx="8">
                  <c:v>HEV</c:v>
                </c:pt>
                <c:pt idx="9">
                  <c:v>PHEV</c:v>
                </c:pt>
                <c:pt idx="10">
                  <c:v>EV</c:v>
                </c:pt>
                <c:pt idx="12">
                  <c:v>HEV</c:v>
                </c:pt>
                <c:pt idx="13">
                  <c:v>PHEV</c:v>
                </c:pt>
                <c:pt idx="14">
                  <c:v>EV</c:v>
                </c:pt>
                <c:pt idx="16">
                  <c:v>HEV</c:v>
                </c:pt>
                <c:pt idx="17">
                  <c:v>PHEV</c:v>
                </c:pt>
                <c:pt idx="18">
                  <c:v>EV</c:v>
                </c:pt>
                <c:pt idx="20">
                  <c:v>HEV</c:v>
                </c:pt>
                <c:pt idx="21">
                  <c:v>PHEV</c:v>
                </c:pt>
                <c:pt idx="22">
                  <c:v>EV</c:v>
                </c:pt>
              </c:strCache>
            </c:strRef>
          </c:cat>
          <c:val>
            <c:numRef>
              <c:f>'6-life_v2'!$C$2:$C$24</c:f>
              <c:numCache>
                <c:formatCode>"$"#,##0_);[Red]\("$"#,##0\)</c:formatCode>
                <c:ptCount val="23"/>
                <c:pt idx="0">
                  <c:v>6734</c:v>
                </c:pt>
                <c:pt idx="1">
                  <c:v>13020</c:v>
                </c:pt>
                <c:pt idx="4">
                  <c:v>5631</c:v>
                </c:pt>
                <c:pt idx="5">
                  <c:v>12867</c:v>
                </c:pt>
                <c:pt idx="8">
                  <c:v>4505</c:v>
                </c:pt>
                <c:pt idx="9">
                  <c:v>10535</c:v>
                </c:pt>
                <c:pt idx="12">
                  <c:v>7443</c:v>
                </c:pt>
                <c:pt idx="13">
                  <c:v>10281</c:v>
                </c:pt>
                <c:pt idx="16">
                  <c:v>2365</c:v>
                </c:pt>
                <c:pt idx="17">
                  <c:v>3707</c:v>
                </c:pt>
                <c:pt idx="18">
                  <c:v>-6456</c:v>
                </c:pt>
                <c:pt idx="20">
                  <c:v>5934</c:v>
                </c:pt>
                <c:pt idx="21">
                  <c:v>8272</c:v>
                </c:pt>
                <c:pt idx="22">
                  <c:v>-8724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2267904"/>
        <c:axId val="162269440"/>
      </c:barChart>
      <c:catAx>
        <c:axId val="16226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en-US"/>
          </a:p>
        </c:txPr>
        <c:crossAx val="162269440"/>
        <c:crosses val="autoZero"/>
        <c:auto val="1"/>
        <c:lblAlgn val="ctr"/>
        <c:lblOffset val="100"/>
        <c:noMultiLvlLbl val="0"/>
      </c:catAx>
      <c:valAx>
        <c:axId val="162269440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162267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43280556902899"/>
          <c:y val="4.3033022035036297E-2"/>
          <c:w val="0.82011890277774002"/>
          <c:h val="0.81663736800341802"/>
        </c:manualLayout>
      </c:layout>
      <c:bubbleChart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xVal>
            <c:numRef>
              <c:f>Mixed_Proportions!$C$12:$C$27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</c:numCache>
            </c:numRef>
          </c:xVal>
          <c:yVal>
            <c:numRef>
              <c:f>Mixed_Proportions!$E$12:$E$27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yVal>
          <c:bubbleSize>
            <c:numRef>
              <c:f>Mixed_Proportions!$F$12:$F$27</c:f>
              <c:numCache>
                <c:formatCode>General</c:formatCode>
                <c:ptCount val="16"/>
                <c:pt idx="0">
                  <c:v>159</c:v>
                </c:pt>
                <c:pt idx="1">
                  <c:v>34</c:v>
                </c:pt>
                <c:pt idx="2">
                  <c:v>9</c:v>
                </c:pt>
                <c:pt idx="3">
                  <c:v>25</c:v>
                </c:pt>
                <c:pt idx="4">
                  <c:v>194</c:v>
                </c:pt>
                <c:pt idx="5">
                  <c:v>112</c:v>
                </c:pt>
                <c:pt idx="6">
                  <c:v>32</c:v>
                </c:pt>
                <c:pt idx="7">
                  <c:v>112</c:v>
                </c:pt>
                <c:pt idx="8">
                  <c:v>41</c:v>
                </c:pt>
                <c:pt idx="9">
                  <c:v>85</c:v>
                </c:pt>
                <c:pt idx="10">
                  <c:v>36</c:v>
                </c:pt>
                <c:pt idx="11">
                  <c:v>107</c:v>
                </c:pt>
                <c:pt idx="12">
                  <c:v>4</c:v>
                </c:pt>
                <c:pt idx="13">
                  <c:v>9</c:v>
                </c:pt>
                <c:pt idx="14">
                  <c:v>4</c:v>
                </c:pt>
                <c:pt idx="15">
                  <c:v>13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80"/>
        <c:showNegBubbles val="0"/>
        <c:axId val="162350208"/>
        <c:axId val="162351744"/>
      </c:bubbleChart>
      <c:valAx>
        <c:axId val="162350208"/>
        <c:scaling>
          <c:orientation val="minMax"/>
          <c:max val="4.5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lang="en-CA"/>
            </a:pPr>
            <a:endParaRPr lang="en-US"/>
          </a:p>
        </c:txPr>
        <c:crossAx val="162351744"/>
        <c:crosses val="autoZero"/>
        <c:crossBetween val="midCat"/>
        <c:minorUnit val="1"/>
      </c:valAx>
      <c:valAx>
        <c:axId val="162351744"/>
        <c:scaling>
          <c:orientation val="minMax"/>
          <c:max val="4.5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lang="en-CA"/>
            </a:pPr>
            <a:endParaRPr lang="en-US"/>
          </a:p>
        </c:txPr>
        <c:crossAx val="16235020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'Elec Source'!$B$1</c:f>
              <c:strCache>
                <c:ptCount val="1"/>
                <c:pt idx="0">
                  <c:v>Object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/>
          </c:spPr>
          <c:invertIfNegative val="0"/>
          <c:cat>
            <c:strRef>
              <c:f>'Elec Source'!$A$2:$A$10</c:f>
              <c:strCache>
                <c:ptCount val="9"/>
                <c:pt idx="0">
                  <c:v>Solar  </c:v>
                </c:pt>
                <c:pt idx="1">
                  <c:v>Wind  </c:v>
                </c:pt>
                <c:pt idx="2">
                  <c:v>Geothermal  </c:v>
                </c:pt>
                <c:pt idx="3">
                  <c:v>Run-of-river  </c:v>
                </c:pt>
                <c:pt idx="4">
                  <c:v>Large Hydro  </c:v>
                </c:pt>
                <c:pt idx="5">
                  <c:v>Natural Gas  </c:v>
                </c:pt>
                <c:pt idx="6">
                  <c:v>Biomass  </c:v>
                </c:pt>
                <c:pt idx="7">
                  <c:v>Nuclear  </c:v>
                </c:pt>
                <c:pt idx="8">
                  <c:v>Coal  </c:v>
                </c:pt>
              </c:strCache>
            </c:strRef>
          </c:cat>
          <c:val>
            <c:numRef>
              <c:f>'Elec Source'!$B$2:$B$10</c:f>
              <c:numCache>
                <c:formatCode>0%</c:formatCode>
                <c:ptCount val="9"/>
                <c:pt idx="0">
                  <c:v>-3.7299999999999998E-3</c:v>
                </c:pt>
                <c:pt idx="1">
                  <c:v>-4.367E-2</c:v>
                </c:pt>
                <c:pt idx="2">
                  <c:v>-2.274E-2</c:v>
                </c:pt>
                <c:pt idx="3">
                  <c:v>-1.959E-2</c:v>
                </c:pt>
                <c:pt idx="4">
                  <c:v>-9.8269999999999996E-2</c:v>
                </c:pt>
                <c:pt idx="5">
                  <c:v>-0.12069000000000001</c:v>
                </c:pt>
                <c:pt idx="6">
                  <c:v>-0.14565</c:v>
                </c:pt>
                <c:pt idx="7">
                  <c:v>-0.22126000000000001</c:v>
                </c:pt>
                <c:pt idx="8">
                  <c:v>-0.33685999999999999</c:v>
                </c:pt>
              </c:numCache>
            </c:numRef>
          </c:val>
        </c:ser>
        <c:ser>
          <c:idx val="1"/>
          <c:order val="1"/>
          <c:tx>
            <c:strRef>
              <c:f>'Elec Source'!$C$1</c:f>
              <c:strCache>
                <c:ptCount val="1"/>
                <c:pt idx="0">
                  <c:v>Strongly Object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</c:spPr>
          <c:invertIfNegative val="0"/>
          <c:cat>
            <c:strRef>
              <c:f>'Elec Source'!$A$2:$A$10</c:f>
              <c:strCache>
                <c:ptCount val="9"/>
                <c:pt idx="0">
                  <c:v>Solar  </c:v>
                </c:pt>
                <c:pt idx="1">
                  <c:v>Wind  </c:v>
                </c:pt>
                <c:pt idx="2">
                  <c:v>Geothermal  </c:v>
                </c:pt>
                <c:pt idx="3">
                  <c:v>Run-of-river  </c:v>
                </c:pt>
                <c:pt idx="4">
                  <c:v>Large Hydro  </c:v>
                </c:pt>
                <c:pt idx="5">
                  <c:v>Natural Gas  </c:v>
                </c:pt>
                <c:pt idx="6">
                  <c:v>Biomass  </c:v>
                </c:pt>
                <c:pt idx="7">
                  <c:v>Nuclear  </c:v>
                </c:pt>
                <c:pt idx="8">
                  <c:v>Coal  </c:v>
                </c:pt>
              </c:strCache>
            </c:strRef>
          </c:cat>
          <c:val>
            <c:numRef>
              <c:f>'Elec Source'!$C$2:$C$10</c:f>
              <c:numCache>
                <c:formatCode>0%</c:formatCode>
                <c:ptCount val="9"/>
                <c:pt idx="0">
                  <c:v>0</c:v>
                </c:pt>
                <c:pt idx="1">
                  <c:v>-1.5259999999999999E-2</c:v>
                </c:pt>
                <c:pt idx="2">
                  <c:v>-9.7999999999999997E-3</c:v>
                </c:pt>
                <c:pt idx="3">
                  <c:v>-6.0699999999999999E-3</c:v>
                </c:pt>
                <c:pt idx="4">
                  <c:v>-2.7529999999999999E-2</c:v>
                </c:pt>
                <c:pt idx="5">
                  <c:v>-3.798E-2</c:v>
                </c:pt>
                <c:pt idx="6">
                  <c:v>-5.9240000000000001E-2</c:v>
                </c:pt>
                <c:pt idx="7">
                  <c:v>-0.1867</c:v>
                </c:pt>
                <c:pt idx="8">
                  <c:v>-0.30918000000000001</c:v>
                </c:pt>
              </c:numCache>
            </c:numRef>
          </c:val>
        </c:ser>
        <c:ser>
          <c:idx val="2"/>
          <c:order val="2"/>
          <c:tx>
            <c:strRef>
              <c:f>'Elec Source'!$D$1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/>
          </c:spPr>
          <c:invertIfNegative val="0"/>
          <c:cat>
            <c:strRef>
              <c:f>'Elec Source'!$A$2:$A$10</c:f>
              <c:strCache>
                <c:ptCount val="9"/>
                <c:pt idx="0">
                  <c:v>Solar  </c:v>
                </c:pt>
                <c:pt idx="1">
                  <c:v>Wind  </c:v>
                </c:pt>
                <c:pt idx="2">
                  <c:v>Geothermal  </c:v>
                </c:pt>
                <c:pt idx="3">
                  <c:v>Run-of-river  </c:v>
                </c:pt>
                <c:pt idx="4">
                  <c:v>Large Hydro  </c:v>
                </c:pt>
                <c:pt idx="5">
                  <c:v>Natural Gas  </c:v>
                </c:pt>
                <c:pt idx="6">
                  <c:v>Biomass  </c:v>
                </c:pt>
                <c:pt idx="7">
                  <c:v>Nuclear  </c:v>
                </c:pt>
                <c:pt idx="8">
                  <c:v>Coal  </c:v>
                </c:pt>
              </c:strCache>
            </c:strRef>
          </c:cat>
          <c:val>
            <c:numRef>
              <c:f>'Elec Source'!$D$2:$D$10</c:f>
              <c:numCache>
                <c:formatCode>0%</c:formatCode>
                <c:ptCount val="9"/>
                <c:pt idx="0">
                  <c:v>0.16839000000000001</c:v>
                </c:pt>
                <c:pt idx="1">
                  <c:v>0.24357000000000001</c:v>
                </c:pt>
                <c:pt idx="2">
                  <c:v>0.32574999999999998</c:v>
                </c:pt>
                <c:pt idx="3">
                  <c:v>0.35575000000000001</c:v>
                </c:pt>
                <c:pt idx="4">
                  <c:v>0.34943000000000002</c:v>
                </c:pt>
                <c:pt idx="5">
                  <c:v>0.34681000000000001</c:v>
                </c:pt>
                <c:pt idx="6">
                  <c:v>0.31287999999999999</c:v>
                </c:pt>
                <c:pt idx="7">
                  <c:v>0.20071</c:v>
                </c:pt>
                <c:pt idx="8">
                  <c:v>9.0090000000000003E-2</c:v>
                </c:pt>
              </c:numCache>
            </c:numRef>
          </c:val>
        </c:ser>
        <c:ser>
          <c:idx val="3"/>
          <c:order val="3"/>
          <c:tx>
            <c:strRef>
              <c:f>'Elec Source'!$E$1</c:f>
              <c:strCache>
                <c:ptCount val="1"/>
                <c:pt idx="0">
                  <c:v>Strongly Support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</c:spPr>
          <c:invertIfNegative val="0"/>
          <c:cat>
            <c:strRef>
              <c:f>'Elec Source'!$A$2:$A$10</c:f>
              <c:strCache>
                <c:ptCount val="9"/>
                <c:pt idx="0">
                  <c:v>Solar  </c:v>
                </c:pt>
                <c:pt idx="1">
                  <c:v>Wind  </c:v>
                </c:pt>
                <c:pt idx="2">
                  <c:v>Geothermal  </c:v>
                </c:pt>
                <c:pt idx="3">
                  <c:v>Run-of-river  </c:v>
                </c:pt>
                <c:pt idx="4">
                  <c:v>Large Hydro  </c:v>
                </c:pt>
                <c:pt idx="5">
                  <c:v>Natural Gas  </c:v>
                </c:pt>
                <c:pt idx="6">
                  <c:v>Biomass  </c:v>
                </c:pt>
                <c:pt idx="7">
                  <c:v>Nuclear  </c:v>
                </c:pt>
                <c:pt idx="8">
                  <c:v>Coal  </c:v>
                </c:pt>
              </c:strCache>
            </c:strRef>
          </c:cat>
          <c:val>
            <c:numRef>
              <c:f>'Elec Source'!$E$2:$E$10</c:f>
              <c:numCache>
                <c:formatCode>0%</c:formatCode>
                <c:ptCount val="9"/>
                <c:pt idx="0">
                  <c:v>0.78368000000000004</c:v>
                </c:pt>
                <c:pt idx="1">
                  <c:v>0.58723000000000003</c:v>
                </c:pt>
                <c:pt idx="2">
                  <c:v>0.45365</c:v>
                </c:pt>
                <c:pt idx="3">
                  <c:v>0.45429999999999998</c:v>
                </c:pt>
                <c:pt idx="4">
                  <c:v>0.27850000000000003</c:v>
                </c:pt>
                <c:pt idx="5">
                  <c:v>0.19917000000000001</c:v>
                </c:pt>
                <c:pt idx="6">
                  <c:v>0.16922000000000001</c:v>
                </c:pt>
                <c:pt idx="7">
                  <c:v>0.13189999999999999</c:v>
                </c:pt>
                <c:pt idx="8">
                  <c:v>4.4179999999999997E-2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311872"/>
        <c:axId val="173313408"/>
      </c:barChart>
      <c:catAx>
        <c:axId val="173311872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173313408"/>
        <c:crosses val="autoZero"/>
        <c:auto val="1"/>
        <c:lblAlgn val="ctr"/>
        <c:lblOffset val="100"/>
        <c:noMultiLvlLbl val="0"/>
      </c:catAx>
      <c:valAx>
        <c:axId val="173313408"/>
        <c:scaling>
          <c:orientation val="minMax"/>
          <c:max val="1"/>
          <c:min val="-0.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Percentage of Sample</a:t>
                </a:r>
                <a:endParaRPr lang="en-US" sz="1600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331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83498590454"/>
          <c:y val="5.5035460992907799E-2"/>
          <c:w val="0.732845759071589"/>
          <c:h val="0.8023168593287539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'EV GHG-km'!$C$2</c:f>
              <c:strCache>
                <c:ptCount val="1"/>
                <c:pt idx="0">
                  <c:v>AB - Business As Usual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'EV GHG-km'!$D$1:$N$1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xVal>
          <c:yVal>
            <c:numRef>
              <c:f>'EV GHG-km'!$D$2:$N$2</c:f>
              <c:numCache>
                <c:formatCode>0</c:formatCode>
                <c:ptCount val="11"/>
                <c:pt idx="0">
                  <c:v>166.75685990713129</c:v>
                </c:pt>
                <c:pt idx="1">
                  <c:v>166.75685990713129</c:v>
                </c:pt>
                <c:pt idx="2">
                  <c:v>162.45921272181039</c:v>
                </c:pt>
                <c:pt idx="3">
                  <c:v>158.02091626803539</c:v>
                </c:pt>
                <c:pt idx="4">
                  <c:v>149.00654824013839</c:v>
                </c:pt>
                <c:pt idx="5">
                  <c:v>139.41906040551709</c:v>
                </c:pt>
                <c:pt idx="6">
                  <c:v>129.17515943075909</c:v>
                </c:pt>
                <c:pt idx="7">
                  <c:v>111.88116673895929</c:v>
                </c:pt>
                <c:pt idx="8">
                  <c:v>93.313886287330604</c:v>
                </c:pt>
                <c:pt idx="9">
                  <c:v>73.237551755824953</c:v>
                </c:pt>
                <c:pt idx="10">
                  <c:v>56.773404713198673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'EV GHG-km'!$C$4</c:f>
              <c:strCache>
                <c:ptCount val="1"/>
                <c:pt idx="0">
                  <c:v>AB - Carbon Tax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none"/>
          </c:marker>
          <c:xVal>
            <c:numRef>
              <c:f>'EV GHG-km'!$D$1:$N$1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xVal>
          <c:yVal>
            <c:numRef>
              <c:f>'EV GHG-km'!$D$4:$N$4</c:f>
              <c:numCache>
                <c:formatCode>0</c:formatCode>
                <c:ptCount val="11"/>
                <c:pt idx="0">
                  <c:v>166.76048790441439</c:v>
                </c:pt>
                <c:pt idx="1">
                  <c:v>166.76048790441439</c:v>
                </c:pt>
                <c:pt idx="2">
                  <c:v>157.9638995733435</c:v>
                </c:pt>
                <c:pt idx="3">
                  <c:v>132.01011889313739</c:v>
                </c:pt>
                <c:pt idx="4">
                  <c:v>96.316482388627009</c:v>
                </c:pt>
                <c:pt idx="5">
                  <c:v>62.071641846418437</c:v>
                </c:pt>
                <c:pt idx="6">
                  <c:v>43.002379272111547</c:v>
                </c:pt>
                <c:pt idx="7">
                  <c:v>27.368979808768611</c:v>
                </c:pt>
                <c:pt idx="8">
                  <c:v>15.87041390366468</c:v>
                </c:pt>
                <c:pt idx="9">
                  <c:v>9.4628881564589804</c:v>
                </c:pt>
                <c:pt idx="10">
                  <c:v>6.323824977209699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'EV GHG-km'!$C$5</c:f>
              <c:strCache>
                <c:ptCount val="1"/>
                <c:pt idx="0">
                  <c:v>AB - Zero-Emissions Electricity</c:v>
                </c:pt>
              </c:strCache>
            </c:strRef>
          </c:tx>
          <c:spPr>
            <a:ln w="38100" cmpd="dbl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'EV GHG-km'!$D$1:$N$1</c:f>
              <c:numCache>
                <c:formatCode>General</c:formatCode>
                <c:ptCount val="11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numCache>
            </c:numRef>
          </c:xVal>
          <c:yVal>
            <c:numRef>
              <c:f>'EV GHG-km'!$D$5:$N$5</c:f>
              <c:numCache>
                <c:formatCode>0</c:formatCode>
                <c:ptCount val="11"/>
                <c:pt idx="0">
                  <c:v>167.20823091109949</c:v>
                </c:pt>
                <c:pt idx="1">
                  <c:v>167.20823091109949</c:v>
                </c:pt>
                <c:pt idx="2">
                  <c:v>158.9314542502685</c:v>
                </c:pt>
                <c:pt idx="3">
                  <c:v>129.78968394462311</c:v>
                </c:pt>
                <c:pt idx="4">
                  <c:v>106.40375741039119</c:v>
                </c:pt>
                <c:pt idx="5">
                  <c:v>84.995606003564205</c:v>
                </c:pt>
                <c:pt idx="6">
                  <c:v>65.181590713705447</c:v>
                </c:pt>
                <c:pt idx="7">
                  <c:v>41.265326551128773</c:v>
                </c:pt>
                <c:pt idx="8">
                  <c:v>20.234805535984918</c:v>
                </c:pt>
                <c:pt idx="9">
                  <c:v>9.6330266688114801</c:v>
                </c:pt>
                <c:pt idx="10">
                  <c:v>5.5045135939528516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662592"/>
        <c:axId val="173664128"/>
      </c:scatterChart>
      <c:valAx>
        <c:axId val="173662592"/>
        <c:scaling>
          <c:orientation val="minMax"/>
          <c:max val="2050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crossAx val="173664128"/>
        <c:crosses val="autoZero"/>
        <c:crossBetween val="midCat"/>
      </c:valAx>
      <c:valAx>
        <c:axId val="173664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Driving Carbon Intensity</a:t>
                </a:r>
              </a:p>
              <a:p>
                <a:pPr>
                  <a:defRPr sz="1800"/>
                </a:pPr>
                <a:r>
                  <a:rPr lang="en-US" sz="1800" dirty="0" smtClean="0"/>
                  <a:t>(g</a:t>
                </a:r>
                <a:r>
                  <a:rPr lang="en-US" sz="1800" baseline="0" dirty="0" smtClean="0"/>
                  <a:t>CO</a:t>
                </a:r>
                <a:r>
                  <a:rPr lang="en-US" sz="1800" baseline="-25000" dirty="0" smtClean="0"/>
                  <a:t>2</a:t>
                </a:r>
                <a:r>
                  <a:rPr lang="en-US" sz="1800" baseline="0" dirty="0" smtClean="0"/>
                  <a:t>e/km)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2879306761242255E-2"/>
              <c:y val="0.1119611174754036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73662592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20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6"/>
          <c:order val="0"/>
          <c:tx>
            <c:strRef>
              <c:f>'Combined Attention'!$G$32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Attention'!$G$33:$G$66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4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4</c:v>
                </c:pt>
              </c:numCache>
            </c:numRef>
          </c:val>
        </c:ser>
        <c:ser>
          <c:idx val="1"/>
          <c:order val="1"/>
          <c:tx>
            <c:strRef>
              <c:f>'Combined Attention'!$H$32</c:f>
              <c:strCache>
                <c:ptCount val="1"/>
                <c:pt idx="0">
                  <c:v>Methanol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Attention'!$H$33:$H$66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993088"/>
        <c:axId val="119994624"/>
      </c:areaChart>
      <c:catAx>
        <c:axId val="1199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9994624"/>
        <c:crosses val="autoZero"/>
        <c:auto val="1"/>
        <c:lblAlgn val="ctr"/>
        <c:lblOffset val="100"/>
        <c:tickLblSkip val="5"/>
        <c:noMultiLvlLbl val="0"/>
      </c:catAx>
      <c:valAx>
        <c:axId val="119994624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99930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12265172342187E-2"/>
          <c:y val="2.6434570678665167E-2"/>
          <c:w val="0.87630012706145088"/>
          <c:h val="0.7882084739407574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Combo_high!$I$1</c:f>
              <c:strCache>
                <c:ptCount val="1"/>
                <c:pt idx="0">
                  <c:v>Social interaction</c:v>
                </c:pt>
              </c:strCache>
            </c:strRef>
          </c:tx>
          <c:invertIfNegative val="0"/>
          <c:cat>
            <c:strRef>
              <c:f>Combo_high!$E$2:$E$22</c:f>
              <c:strCache>
                <c:ptCount val="21"/>
                <c:pt idx="0">
                  <c:v>Hugh</c:v>
                </c:pt>
                <c:pt idx="1">
                  <c:v>Eva</c:v>
                </c:pt>
                <c:pt idx="2">
                  <c:v>Callum</c:v>
                </c:pt>
                <c:pt idx="3">
                  <c:v>Craig</c:v>
                </c:pt>
                <c:pt idx="4">
                  <c:v>Jasper</c:v>
                </c:pt>
                <c:pt idx="5">
                  <c:v>Ben</c:v>
                </c:pt>
                <c:pt idx="6">
                  <c:v>Abigail</c:v>
                </c:pt>
                <c:pt idx="7">
                  <c:v>Leo</c:v>
                </c:pt>
                <c:pt idx="8">
                  <c:v>Ivor</c:v>
                </c:pt>
                <c:pt idx="9">
                  <c:v>Layla</c:v>
                </c:pt>
                <c:pt idx="10">
                  <c:v>Gregor</c:v>
                </c:pt>
                <c:pt idx="11">
                  <c:v>Libby</c:v>
                </c:pt>
                <c:pt idx="12">
                  <c:v>Aiden</c:v>
                </c:pt>
                <c:pt idx="13">
                  <c:v>Nicola</c:v>
                </c:pt>
                <c:pt idx="14">
                  <c:v>Clover</c:v>
                </c:pt>
                <c:pt idx="15">
                  <c:v>Zara</c:v>
                </c:pt>
                <c:pt idx="16">
                  <c:v>Iona</c:v>
                </c:pt>
                <c:pt idx="17">
                  <c:v>Rupert</c:v>
                </c:pt>
                <c:pt idx="18">
                  <c:v>Tilly</c:v>
                </c:pt>
                <c:pt idx="19">
                  <c:v>Nye</c:v>
                </c:pt>
                <c:pt idx="20">
                  <c:v>Rhiannon</c:v>
                </c:pt>
              </c:strCache>
            </c:strRef>
          </c:cat>
          <c:val>
            <c:numRef>
              <c:f>Combo_high!$I$2:$I$22</c:f>
              <c:numCache>
                <c:formatCode>General</c:formatCode>
                <c:ptCount val="21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ser>
          <c:idx val="0"/>
          <c:order val="1"/>
          <c:tx>
            <c:strRef>
              <c:f>Combo_high!$F$1</c:f>
              <c:strCache>
                <c:ptCount val="1"/>
                <c:pt idx="0">
                  <c:v>EV technology</c:v>
                </c:pt>
              </c:strCache>
            </c:strRef>
          </c:tx>
          <c:invertIfNegative val="0"/>
          <c:cat>
            <c:strRef>
              <c:f>Combo_high!$E$2:$E$22</c:f>
              <c:strCache>
                <c:ptCount val="21"/>
                <c:pt idx="0">
                  <c:v>Hugh</c:v>
                </c:pt>
                <c:pt idx="1">
                  <c:v>Eva</c:v>
                </c:pt>
                <c:pt idx="2">
                  <c:v>Callum</c:v>
                </c:pt>
                <c:pt idx="3">
                  <c:v>Craig</c:v>
                </c:pt>
                <c:pt idx="4">
                  <c:v>Jasper</c:v>
                </c:pt>
                <c:pt idx="5">
                  <c:v>Ben</c:v>
                </c:pt>
                <c:pt idx="6">
                  <c:v>Abigail</c:v>
                </c:pt>
                <c:pt idx="7">
                  <c:v>Leo</c:v>
                </c:pt>
                <c:pt idx="8">
                  <c:v>Ivor</c:v>
                </c:pt>
                <c:pt idx="9">
                  <c:v>Layla</c:v>
                </c:pt>
                <c:pt idx="10">
                  <c:v>Gregor</c:v>
                </c:pt>
                <c:pt idx="11">
                  <c:v>Libby</c:v>
                </c:pt>
                <c:pt idx="12">
                  <c:v>Aiden</c:v>
                </c:pt>
                <c:pt idx="13">
                  <c:v>Nicola</c:v>
                </c:pt>
                <c:pt idx="14">
                  <c:v>Clover</c:v>
                </c:pt>
                <c:pt idx="15">
                  <c:v>Zara</c:v>
                </c:pt>
                <c:pt idx="16">
                  <c:v>Iona</c:v>
                </c:pt>
                <c:pt idx="17">
                  <c:v>Rupert</c:v>
                </c:pt>
                <c:pt idx="18">
                  <c:v>Tilly</c:v>
                </c:pt>
                <c:pt idx="19">
                  <c:v>Nye</c:v>
                </c:pt>
                <c:pt idx="20">
                  <c:v>Rhiannon</c:v>
                </c:pt>
              </c:strCache>
            </c:strRef>
          </c:cat>
          <c:val>
            <c:numRef>
              <c:f>Combo_high!$F$2:$F$22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2"/>
          <c:tx>
            <c:strRef>
              <c:f>Combo_high!$G$1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7"/>
            <c:invertIfNegative val="0"/>
            <c:bubble3D val="0"/>
          </c:dPt>
          <c:cat>
            <c:strRef>
              <c:f>Combo_high!$E$2:$E$22</c:f>
              <c:strCache>
                <c:ptCount val="21"/>
                <c:pt idx="0">
                  <c:v>Hugh</c:v>
                </c:pt>
                <c:pt idx="1">
                  <c:v>Eva</c:v>
                </c:pt>
                <c:pt idx="2">
                  <c:v>Callum</c:v>
                </c:pt>
                <c:pt idx="3">
                  <c:v>Craig</c:v>
                </c:pt>
                <c:pt idx="4">
                  <c:v>Jasper</c:v>
                </c:pt>
                <c:pt idx="5">
                  <c:v>Ben</c:v>
                </c:pt>
                <c:pt idx="6">
                  <c:v>Abigail</c:v>
                </c:pt>
                <c:pt idx="7">
                  <c:v>Leo</c:v>
                </c:pt>
                <c:pt idx="8">
                  <c:v>Ivor</c:v>
                </c:pt>
                <c:pt idx="9">
                  <c:v>Layla</c:v>
                </c:pt>
                <c:pt idx="10">
                  <c:v>Gregor</c:v>
                </c:pt>
                <c:pt idx="11">
                  <c:v>Libby</c:v>
                </c:pt>
                <c:pt idx="12">
                  <c:v>Aiden</c:v>
                </c:pt>
                <c:pt idx="13">
                  <c:v>Nicola</c:v>
                </c:pt>
                <c:pt idx="14">
                  <c:v>Clover</c:v>
                </c:pt>
                <c:pt idx="15">
                  <c:v>Zara</c:v>
                </c:pt>
                <c:pt idx="16">
                  <c:v>Iona</c:v>
                </c:pt>
                <c:pt idx="17">
                  <c:v>Rupert</c:v>
                </c:pt>
                <c:pt idx="18">
                  <c:v>Tilly</c:v>
                </c:pt>
                <c:pt idx="19">
                  <c:v>Nye</c:v>
                </c:pt>
                <c:pt idx="20">
                  <c:v>Rhiannon</c:v>
                </c:pt>
              </c:strCache>
            </c:strRef>
          </c:cat>
          <c:val>
            <c:numRef>
              <c:f>Combo_high!$G$2:$G$22</c:f>
              <c:numCache>
                <c:formatCode>General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2"/>
          <c:order val="3"/>
          <c:tx>
            <c:strRef>
              <c:f>Combo_high!$H$1</c:f>
              <c:strCache>
                <c:ptCount val="1"/>
                <c:pt idx="0">
                  <c:v>Work project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Combo_high!$E$2:$E$22</c:f>
              <c:strCache>
                <c:ptCount val="21"/>
                <c:pt idx="0">
                  <c:v>Hugh</c:v>
                </c:pt>
                <c:pt idx="1">
                  <c:v>Eva</c:v>
                </c:pt>
                <c:pt idx="2">
                  <c:v>Callum</c:v>
                </c:pt>
                <c:pt idx="3">
                  <c:v>Craig</c:v>
                </c:pt>
                <c:pt idx="4">
                  <c:v>Jasper</c:v>
                </c:pt>
                <c:pt idx="5">
                  <c:v>Ben</c:v>
                </c:pt>
                <c:pt idx="6">
                  <c:v>Abigail</c:v>
                </c:pt>
                <c:pt idx="7">
                  <c:v>Leo</c:v>
                </c:pt>
                <c:pt idx="8">
                  <c:v>Ivor</c:v>
                </c:pt>
                <c:pt idx="9">
                  <c:v>Layla</c:v>
                </c:pt>
                <c:pt idx="10">
                  <c:v>Gregor</c:v>
                </c:pt>
                <c:pt idx="11">
                  <c:v>Libby</c:v>
                </c:pt>
                <c:pt idx="12">
                  <c:v>Aiden</c:v>
                </c:pt>
                <c:pt idx="13">
                  <c:v>Nicola</c:v>
                </c:pt>
                <c:pt idx="14">
                  <c:v>Clover</c:v>
                </c:pt>
                <c:pt idx="15">
                  <c:v>Zara</c:v>
                </c:pt>
                <c:pt idx="16">
                  <c:v>Iona</c:v>
                </c:pt>
                <c:pt idx="17">
                  <c:v>Rupert</c:v>
                </c:pt>
                <c:pt idx="18">
                  <c:v>Tilly</c:v>
                </c:pt>
                <c:pt idx="19">
                  <c:v>Nye</c:v>
                </c:pt>
                <c:pt idx="20">
                  <c:v>Rhiannon</c:v>
                </c:pt>
              </c:strCache>
            </c:strRef>
          </c:cat>
          <c:val>
            <c:numRef>
              <c:f>Combo_high!$H$2:$H$22</c:f>
              <c:numCache>
                <c:formatCode>General</c:formatCode>
                <c:ptCount val="21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0498816"/>
        <c:axId val="162525952"/>
      </c:barChart>
      <c:catAx>
        <c:axId val="120498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Intrerview Participant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62525952"/>
        <c:crosses val="autoZero"/>
        <c:auto val="1"/>
        <c:lblAlgn val="ctr"/>
        <c:lblOffset val="100"/>
        <c:noMultiLvlLbl val="0"/>
      </c:catAx>
      <c:valAx>
        <c:axId val="162525952"/>
        <c:scaling>
          <c:orientation val="minMax"/>
          <c:max val="11"/>
        </c:scaling>
        <c:delete val="0"/>
        <c:axPos val="l"/>
        <c:numFmt formatCode="General" sourceLinked="1"/>
        <c:majorTickMark val="out"/>
        <c:minorTickMark val="none"/>
        <c:tickLblPos val="nextTo"/>
        <c:crossAx val="12049881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50323211546718616"/>
          <c:y val="3.4961312337104714E-2"/>
          <c:w val="0.29736203354048812"/>
          <c:h val="0.26972224584624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50002240684175"/>
          <c:y val="9.0276228984890405E-2"/>
          <c:w val="0.64207383271196505"/>
          <c:h val="0.870084131375469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High Price</c:v>
                </c:pt>
              </c:strCache>
            </c:strRef>
          </c:tx>
          <c:invertIfNegative val="0"/>
          <c:cat>
            <c:strRef>
              <c:f>Sheet1!$A$22:$A$38</c:f>
              <c:strCache>
                <c:ptCount val="17"/>
                <c:pt idx="0">
                  <c:v>Conventional Vehicle</c:v>
                </c:pt>
                <c:pt idx="1">
                  <c:v>Regular HEV</c:v>
                </c:pt>
                <c:pt idx="2">
                  <c:v>Advanced HEV</c:v>
                </c:pt>
                <c:pt idx="4">
                  <c:v>Blended PHEV-16</c:v>
                </c:pt>
                <c:pt idx="5">
                  <c:v>Blended PHEV-32</c:v>
                </c:pt>
                <c:pt idx="6">
                  <c:v>Blended PHEV-64</c:v>
                </c:pt>
                <c:pt idx="8">
                  <c:v>Electric PHEV-16</c:v>
                </c:pt>
                <c:pt idx="9">
                  <c:v>Electric PHEV-32</c:v>
                </c:pt>
                <c:pt idx="10">
                  <c:v>Electric PHEV-64</c:v>
                </c:pt>
                <c:pt idx="12">
                  <c:v>EV-80</c:v>
                </c:pt>
                <c:pt idx="13">
                  <c:v>EV-120</c:v>
                </c:pt>
                <c:pt idx="14">
                  <c:v>EV-160</c:v>
                </c:pt>
                <c:pt idx="15">
                  <c:v>EV-200</c:v>
                </c:pt>
                <c:pt idx="16">
                  <c:v>EV-240</c:v>
                </c:pt>
              </c:strCache>
            </c:strRef>
          </c:cat>
          <c:val>
            <c:numRef>
              <c:f>Sheet1!$B$22:$B$38</c:f>
              <c:numCache>
                <c:formatCode>_-"$"* #,##0_-;\-"$"* #,##0_-;_-"$"* "-"??_-;_-@_-</c:formatCode>
                <c:ptCount val="17"/>
                <c:pt idx="0">
                  <c:v>20000</c:v>
                </c:pt>
                <c:pt idx="1">
                  <c:v>21742</c:v>
                </c:pt>
                <c:pt idx="2">
                  <c:v>23889</c:v>
                </c:pt>
                <c:pt idx="4">
                  <c:v>22720</c:v>
                </c:pt>
                <c:pt idx="5">
                  <c:v>23232</c:v>
                </c:pt>
                <c:pt idx="6">
                  <c:v>24256</c:v>
                </c:pt>
                <c:pt idx="8">
                  <c:v>26206</c:v>
                </c:pt>
                <c:pt idx="9">
                  <c:v>27331</c:v>
                </c:pt>
                <c:pt idx="10">
                  <c:v>29581</c:v>
                </c:pt>
                <c:pt idx="12">
                  <c:v>27875</c:v>
                </c:pt>
                <c:pt idx="13">
                  <c:v>30688</c:v>
                </c:pt>
                <c:pt idx="14">
                  <c:v>33500</c:v>
                </c:pt>
                <c:pt idx="15">
                  <c:v>36313</c:v>
                </c:pt>
                <c:pt idx="16">
                  <c:v>39125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Low Price</c:v>
                </c:pt>
              </c:strCache>
            </c:strRef>
          </c:tx>
          <c:invertIfNegative val="0"/>
          <c:cat>
            <c:strRef>
              <c:f>Sheet1!$A$22:$A$38</c:f>
              <c:strCache>
                <c:ptCount val="17"/>
                <c:pt idx="0">
                  <c:v>Conventional Vehicle</c:v>
                </c:pt>
                <c:pt idx="1">
                  <c:v>Regular HEV</c:v>
                </c:pt>
                <c:pt idx="2">
                  <c:v>Advanced HEV</c:v>
                </c:pt>
                <c:pt idx="4">
                  <c:v>Blended PHEV-16</c:v>
                </c:pt>
                <c:pt idx="5">
                  <c:v>Blended PHEV-32</c:v>
                </c:pt>
                <c:pt idx="6">
                  <c:v>Blended PHEV-64</c:v>
                </c:pt>
                <c:pt idx="8">
                  <c:v>Electric PHEV-16</c:v>
                </c:pt>
                <c:pt idx="9">
                  <c:v>Electric PHEV-32</c:v>
                </c:pt>
                <c:pt idx="10">
                  <c:v>Electric PHEV-64</c:v>
                </c:pt>
                <c:pt idx="12">
                  <c:v>EV-80</c:v>
                </c:pt>
                <c:pt idx="13">
                  <c:v>EV-120</c:v>
                </c:pt>
                <c:pt idx="14">
                  <c:v>EV-160</c:v>
                </c:pt>
                <c:pt idx="15">
                  <c:v>EV-200</c:v>
                </c:pt>
                <c:pt idx="16">
                  <c:v>EV-240</c:v>
                </c:pt>
              </c:strCache>
            </c:strRef>
          </c:cat>
          <c:val>
            <c:numRef>
              <c:f>Sheet1!$C$22:$C$38</c:f>
              <c:numCache>
                <c:formatCode>_-"$"* #,##0_-;\-"$"* #,##0_-;_-"$"* "-"??_-;_-@_-</c:formatCode>
                <c:ptCount val="17"/>
                <c:pt idx="0">
                  <c:v>20000</c:v>
                </c:pt>
                <c:pt idx="1">
                  <c:v>21071</c:v>
                </c:pt>
                <c:pt idx="2">
                  <c:v>22741</c:v>
                </c:pt>
                <c:pt idx="4">
                  <c:v>21909</c:v>
                </c:pt>
                <c:pt idx="5">
                  <c:v>22165</c:v>
                </c:pt>
                <c:pt idx="6">
                  <c:v>22677</c:v>
                </c:pt>
                <c:pt idx="8">
                  <c:v>24204</c:v>
                </c:pt>
                <c:pt idx="9">
                  <c:v>24766</c:v>
                </c:pt>
                <c:pt idx="10">
                  <c:v>25891</c:v>
                </c:pt>
                <c:pt idx="12">
                  <c:v>23623</c:v>
                </c:pt>
                <c:pt idx="13">
                  <c:v>25029</c:v>
                </c:pt>
                <c:pt idx="14">
                  <c:v>26435</c:v>
                </c:pt>
                <c:pt idx="15">
                  <c:v>27841</c:v>
                </c:pt>
                <c:pt idx="16">
                  <c:v>29248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173378176"/>
        <c:axId val="173379968"/>
      </c:barChart>
      <c:catAx>
        <c:axId val="1733781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379968"/>
        <c:crosses val="autoZero"/>
        <c:auto val="1"/>
        <c:lblAlgn val="ctr"/>
        <c:lblOffset val="100"/>
        <c:noMultiLvlLbl val="0"/>
      </c:catAx>
      <c:valAx>
        <c:axId val="173379968"/>
        <c:scaling>
          <c:orientation val="minMax"/>
          <c:max val="40000"/>
        </c:scaling>
        <c:delete val="0"/>
        <c:axPos val="t"/>
        <c:numFmt formatCode="_-&quot;$&quot;* #,##0_-;\-&quot;$&quot;* #,##0_-;_-&quot;$&quot;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37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30979448607071"/>
          <c:y val="0.32312463644747108"/>
          <c:w val="0.20426203428102227"/>
          <c:h val="0.1825920408597573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2"/>
          <c:order val="0"/>
          <c:tx>
            <c:strRef>
              <c:f>'Combined Attention'!$C$32</c:f>
              <c:strCache>
                <c:ptCount val="1"/>
                <c:pt idx="0">
                  <c:v>Battery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Attention'!$C$33:$C$66</c:f>
              <c:numCache>
                <c:formatCode>General</c:formatCode>
                <c:ptCount val="3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11</c:v>
                </c:pt>
                <c:pt idx="14">
                  <c:v>25</c:v>
                </c:pt>
                <c:pt idx="15">
                  <c:v>11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12</c:v>
                </c:pt>
                <c:pt idx="29">
                  <c:v>27</c:v>
                </c:pt>
                <c:pt idx="30">
                  <c:v>36</c:v>
                </c:pt>
                <c:pt idx="31">
                  <c:v>48</c:v>
                </c:pt>
                <c:pt idx="32">
                  <c:v>23</c:v>
                </c:pt>
                <c:pt idx="33">
                  <c:v>29</c:v>
                </c:pt>
              </c:numCache>
            </c:numRef>
          </c:val>
        </c:ser>
        <c:ser>
          <c:idx val="6"/>
          <c:order val="1"/>
          <c:tx>
            <c:strRef>
              <c:f>'Combined Attention'!$G$32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Attention'!$G$33:$G$66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4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4</c:v>
                </c:pt>
              </c:numCache>
            </c:numRef>
          </c:val>
        </c:ser>
        <c:ser>
          <c:idx val="1"/>
          <c:order val="2"/>
          <c:tx>
            <c:strRef>
              <c:f>'Combined Attention'!$H$32</c:f>
              <c:strCache>
                <c:ptCount val="1"/>
                <c:pt idx="0">
                  <c:v>Methanol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Attention'!$H$33:$H$66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46720"/>
        <c:axId val="120048256"/>
      </c:areaChart>
      <c:catAx>
        <c:axId val="12004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0048256"/>
        <c:crosses val="autoZero"/>
        <c:auto val="1"/>
        <c:lblAlgn val="ctr"/>
        <c:lblOffset val="100"/>
        <c:tickLblSkip val="5"/>
        <c:noMultiLvlLbl val="0"/>
      </c:catAx>
      <c:valAx>
        <c:axId val="120048256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00467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2"/>
          <c:order val="0"/>
          <c:tx>
            <c:strRef>
              <c:f>'Combined Attention'!$C$32</c:f>
              <c:strCache>
                <c:ptCount val="1"/>
                <c:pt idx="0">
                  <c:v>Battery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Attention'!$C$33:$C$66</c:f>
              <c:numCache>
                <c:formatCode>General</c:formatCode>
                <c:ptCount val="3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11</c:v>
                </c:pt>
                <c:pt idx="14">
                  <c:v>25</c:v>
                </c:pt>
                <c:pt idx="15">
                  <c:v>11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12</c:v>
                </c:pt>
                <c:pt idx="29">
                  <c:v>27</c:v>
                </c:pt>
                <c:pt idx="30">
                  <c:v>36</c:v>
                </c:pt>
                <c:pt idx="31">
                  <c:v>48</c:v>
                </c:pt>
                <c:pt idx="32">
                  <c:v>23</c:v>
                </c:pt>
                <c:pt idx="33">
                  <c:v>29</c:v>
                </c:pt>
              </c:numCache>
            </c:numRef>
          </c:val>
        </c:ser>
        <c:ser>
          <c:idx val="6"/>
          <c:order val="1"/>
          <c:tx>
            <c:strRef>
              <c:f>'Combined Attention'!$G$32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Attention'!$G$33:$G$66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4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4</c:v>
                </c:pt>
              </c:numCache>
            </c:numRef>
          </c:val>
        </c:ser>
        <c:ser>
          <c:idx val="4"/>
          <c:order val="2"/>
          <c:tx>
            <c:strRef>
              <c:f>'Combined Attention'!$E$32</c:f>
              <c:strCache>
                <c:ptCount val="1"/>
                <c:pt idx="0">
                  <c:v>Hydrogen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Attention'!$E$33:$E$66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  <c:pt idx="23">
                  <c:v>11</c:v>
                </c:pt>
                <c:pt idx="24">
                  <c:v>6</c:v>
                </c:pt>
                <c:pt idx="25">
                  <c:v>8</c:v>
                </c:pt>
                <c:pt idx="26">
                  <c:v>6</c:v>
                </c:pt>
                <c:pt idx="27">
                  <c:v>10</c:v>
                </c:pt>
                <c:pt idx="28">
                  <c:v>9</c:v>
                </c:pt>
                <c:pt idx="29">
                  <c:v>5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</c:numCache>
            </c:numRef>
          </c:val>
        </c:ser>
        <c:ser>
          <c:idx val="1"/>
          <c:order val="3"/>
          <c:tx>
            <c:strRef>
              <c:f>'Combined Attention'!$H$32</c:f>
              <c:strCache>
                <c:ptCount val="1"/>
                <c:pt idx="0">
                  <c:v>Methanol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Attention'!$H$33:$H$66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06400"/>
        <c:axId val="120828672"/>
      </c:areaChart>
      <c:catAx>
        <c:axId val="1208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0828672"/>
        <c:crosses val="autoZero"/>
        <c:auto val="1"/>
        <c:lblAlgn val="ctr"/>
        <c:lblOffset val="100"/>
        <c:tickLblSkip val="5"/>
        <c:noMultiLvlLbl val="0"/>
      </c:catAx>
      <c:valAx>
        <c:axId val="120828672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08064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2"/>
          <c:order val="0"/>
          <c:tx>
            <c:strRef>
              <c:f>'Combined Attention'!$C$32</c:f>
              <c:strCache>
                <c:ptCount val="1"/>
                <c:pt idx="0">
                  <c:v>Battery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Attention'!$C$33:$C$66</c:f>
              <c:numCache>
                <c:formatCode>General</c:formatCode>
                <c:ptCount val="3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11</c:v>
                </c:pt>
                <c:pt idx="14">
                  <c:v>25</c:v>
                </c:pt>
                <c:pt idx="15">
                  <c:v>11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12</c:v>
                </c:pt>
                <c:pt idx="29">
                  <c:v>27</c:v>
                </c:pt>
                <c:pt idx="30">
                  <c:v>36</c:v>
                </c:pt>
                <c:pt idx="31">
                  <c:v>48</c:v>
                </c:pt>
                <c:pt idx="32">
                  <c:v>23</c:v>
                </c:pt>
                <c:pt idx="33">
                  <c:v>29</c:v>
                </c:pt>
              </c:numCache>
            </c:numRef>
          </c:val>
        </c:ser>
        <c:ser>
          <c:idx val="6"/>
          <c:order val="1"/>
          <c:tx>
            <c:strRef>
              <c:f>'Combined Attention'!$G$32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Attention'!$G$33:$G$66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4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4</c:v>
                </c:pt>
              </c:numCache>
            </c:numRef>
          </c:val>
        </c:ser>
        <c:ser>
          <c:idx val="4"/>
          <c:order val="2"/>
          <c:tx>
            <c:strRef>
              <c:f>'Combined Attention'!$E$32</c:f>
              <c:strCache>
                <c:ptCount val="1"/>
                <c:pt idx="0">
                  <c:v>Hydrogen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Attention'!$E$33:$E$66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  <c:pt idx="23">
                  <c:v>11</c:v>
                </c:pt>
                <c:pt idx="24">
                  <c:v>6</c:v>
                </c:pt>
                <c:pt idx="25">
                  <c:v>8</c:v>
                </c:pt>
                <c:pt idx="26">
                  <c:v>6</c:v>
                </c:pt>
                <c:pt idx="27">
                  <c:v>10</c:v>
                </c:pt>
                <c:pt idx="28">
                  <c:v>9</c:v>
                </c:pt>
                <c:pt idx="29">
                  <c:v>5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</c:numCache>
            </c:numRef>
          </c:val>
        </c:ser>
        <c:ser>
          <c:idx val="5"/>
          <c:order val="3"/>
          <c:tx>
            <c:strRef>
              <c:f>'Combined Attention'!$F$32</c:f>
              <c:strCache>
                <c:ptCount val="1"/>
                <c:pt idx="0">
                  <c:v>Biofuel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Attention'!$F$33:$F$66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6</c:v>
                </c:pt>
                <c:pt idx="26">
                  <c:v>10</c:v>
                </c:pt>
                <c:pt idx="27">
                  <c:v>10</c:v>
                </c:pt>
                <c:pt idx="28">
                  <c:v>8</c:v>
                </c:pt>
                <c:pt idx="29">
                  <c:v>3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3</c:v>
                </c:pt>
              </c:numCache>
            </c:numRef>
          </c:val>
        </c:ser>
        <c:ser>
          <c:idx val="1"/>
          <c:order val="4"/>
          <c:tx>
            <c:strRef>
              <c:f>'Combined Attention'!$H$32</c:f>
              <c:strCache>
                <c:ptCount val="1"/>
                <c:pt idx="0">
                  <c:v>Methanol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Attention'!$H$33:$H$66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67072"/>
        <c:axId val="120885248"/>
      </c:areaChart>
      <c:catAx>
        <c:axId val="12086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0885248"/>
        <c:crosses val="autoZero"/>
        <c:auto val="1"/>
        <c:lblAlgn val="ctr"/>
        <c:lblOffset val="100"/>
        <c:tickLblSkip val="5"/>
        <c:noMultiLvlLbl val="0"/>
      </c:catAx>
      <c:valAx>
        <c:axId val="120885248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08670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'Combined Attention'!$B$32</c:f>
              <c:strCache>
                <c:ptCount val="1"/>
                <c:pt idx="0">
                  <c:v>Hybrid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Attention'!$B$33:$B$66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6</c:v>
                </c:pt>
                <c:pt idx="18">
                  <c:v>2</c:v>
                </c:pt>
                <c:pt idx="19">
                  <c:v>3</c:v>
                </c:pt>
                <c:pt idx="20">
                  <c:v>8</c:v>
                </c:pt>
                <c:pt idx="21">
                  <c:v>8</c:v>
                </c:pt>
                <c:pt idx="22">
                  <c:v>10</c:v>
                </c:pt>
                <c:pt idx="23">
                  <c:v>19</c:v>
                </c:pt>
                <c:pt idx="24">
                  <c:v>25</c:v>
                </c:pt>
                <c:pt idx="25">
                  <c:v>37</c:v>
                </c:pt>
                <c:pt idx="26">
                  <c:v>40</c:v>
                </c:pt>
                <c:pt idx="27">
                  <c:v>31</c:v>
                </c:pt>
                <c:pt idx="28">
                  <c:v>30</c:v>
                </c:pt>
                <c:pt idx="29">
                  <c:v>39</c:v>
                </c:pt>
                <c:pt idx="30">
                  <c:v>33</c:v>
                </c:pt>
                <c:pt idx="31">
                  <c:v>27</c:v>
                </c:pt>
                <c:pt idx="32">
                  <c:v>13</c:v>
                </c:pt>
                <c:pt idx="33">
                  <c:v>29</c:v>
                </c:pt>
              </c:numCache>
            </c:numRef>
          </c:val>
        </c:ser>
        <c:ser>
          <c:idx val="2"/>
          <c:order val="1"/>
          <c:tx>
            <c:strRef>
              <c:f>'Combined Attention'!$C$32</c:f>
              <c:strCache>
                <c:ptCount val="1"/>
                <c:pt idx="0">
                  <c:v>Battery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Attention'!$C$33:$C$66</c:f>
              <c:numCache>
                <c:formatCode>General</c:formatCode>
                <c:ptCount val="3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11</c:v>
                </c:pt>
                <c:pt idx="14">
                  <c:v>25</c:v>
                </c:pt>
                <c:pt idx="15">
                  <c:v>11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12</c:v>
                </c:pt>
                <c:pt idx="29">
                  <c:v>27</c:v>
                </c:pt>
                <c:pt idx="30">
                  <c:v>36</c:v>
                </c:pt>
                <c:pt idx="31">
                  <c:v>48</c:v>
                </c:pt>
                <c:pt idx="32">
                  <c:v>23</c:v>
                </c:pt>
                <c:pt idx="33">
                  <c:v>29</c:v>
                </c:pt>
              </c:numCache>
            </c:numRef>
          </c:val>
        </c:ser>
        <c:ser>
          <c:idx val="6"/>
          <c:order val="2"/>
          <c:tx>
            <c:strRef>
              <c:f>'Combined Attention'!$G$32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Attention'!$G$33:$G$66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4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4</c:v>
                </c:pt>
              </c:numCache>
            </c:numRef>
          </c:val>
        </c:ser>
        <c:ser>
          <c:idx val="4"/>
          <c:order val="3"/>
          <c:tx>
            <c:strRef>
              <c:f>'Combined Attention'!$E$32</c:f>
              <c:strCache>
                <c:ptCount val="1"/>
                <c:pt idx="0">
                  <c:v>Hydrogen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Attention'!$E$33:$E$66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  <c:pt idx="23">
                  <c:v>11</c:v>
                </c:pt>
                <c:pt idx="24">
                  <c:v>6</c:v>
                </c:pt>
                <c:pt idx="25">
                  <c:v>8</c:v>
                </c:pt>
                <c:pt idx="26">
                  <c:v>6</c:v>
                </c:pt>
                <c:pt idx="27">
                  <c:v>10</c:v>
                </c:pt>
                <c:pt idx="28">
                  <c:v>9</c:v>
                </c:pt>
                <c:pt idx="29">
                  <c:v>5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</c:numCache>
            </c:numRef>
          </c:val>
        </c:ser>
        <c:ser>
          <c:idx val="5"/>
          <c:order val="4"/>
          <c:tx>
            <c:strRef>
              <c:f>'Combined Attention'!$F$32</c:f>
              <c:strCache>
                <c:ptCount val="1"/>
                <c:pt idx="0">
                  <c:v>Biofuel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Attention'!$F$33:$F$66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6</c:v>
                </c:pt>
                <c:pt idx="26">
                  <c:v>10</c:v>
                </c:pt>
                <c:pt idx="27">
                  <c:v>10</c:v>
                </c:pt>
                <c:pt idx="28">
                  <c:v>8</c:v>
                </c:pt>
                <c:pt idx="29">
                  <c:v>3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3</c:v>
                </c:pt>
              </c:numCache>
            </c:numRef>
          </c:val>
        </c:ser>
        <c:ser>
          <c:idx val="1"/>
          <c:order val="5"/>
          <c:tx>
            <c:strRef>
              <c:f>'Combined Attention'!$H$32</c:f>
              <c:strCache>
                <c:ptCount val="1"/>
                <c:pt idx="0">
                  <c:v>Methanol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Attention'!$H$33:$H$66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19392"/>
        <c:axId val="121037568"/>
      </c:areaChart>
      <c:catAx>
        <c:axId val="12101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037568"/>
        <c:crosses val="autoZero"/>
        <c:auto val="1"/>
        <c:lblAlgn val="ctr"/>
        <c:lblOffset val="100"/>
        <c:tickLblSkip val="5"/>
        <c:noMultiLvlLbl val="0"/>
      </c:catAx>
      <c:valAx>
        <c:axId val="121037568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0193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'Combined Attention'!$B$32</c:f>
              <c:strCache>
                <c:ptCount val="1"/>
                <c:pt idx="0">
                  <c:v>Hybrid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Attention'!$B$33:$B$66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6</c:v>
                </c:pt>
                <c:pt idx="18">
                  <c:v>2</c:v>
                </c:pt>
                <c:pt idx="19">
                  <c:v>3</c:v>
                </c:pt>
                <c:pt idx="20">
                  <c:v>8</c:v>
                </c:pt>
                <c:pt idx="21">
                  <c:v>8</c:v>
                </c:pt>
                <c:pt idx="22">
                  <c:v>10</c:v>
                </c:pt>
                <c:pt idx="23">
                  <c:v>19</c:v>
                </c:pt>
                <c:pt idx="24">
                  <c:v>25</c:v>
                </c:pt>
                <c:pt idx="25">
                  <c:v>37</c:v>
                </c:pt>
                <c:pt idx="26">
                  <c:v>40</c:v>
                </c:pt>
                <c:pt idx="27">
                  <c:v>31</c:v>
                </c:pt>
                <c:pt idx="28">
                  <c:v>30</c:v>
                </c:pt>
                <c:pt idx="29">
                  <c:v>39</c:v>
                </c:pt>
                <c:pt idx="30">
                  <c:v>33</c:v>
                </c:pt>
                <c:pt idx="31">
                  <c:v>27</c:v>
                </c:pt>
                <c:pt idx="32">
                  <c:v>13</c:v>
                </c:pt>
                <c:pt idx="33">
                  <c:v>29</c:v>
                </c:pt>
              </c:numCache>
            </c:numRef>
          </c:val>
        </c:ser>
        <c:ser>
          <c:idx val="2"/>
          <c:order val="1"/>
          <c:tx>
            <c:strRef>
              <c:f>'Combined Attention'!$C$32</c:f>
              <c:strCache>
                <c:ptCount val="1"/>
                <c:pt idx="0">
                  <c:v>Battery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Attention'!$C$33:$C$66</c:f>
              <c:numCache>
                <c:formatCode>General</c:formatCode>
                <c:ptCount val="3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11</c:v>
                </c:pt>
                <c:pt idx="14">
                  <c:v>25</c:v>
                </c:pt>
                <c:pt idx="15">
                  <c:v>11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12</c:v>
                </c:pt>
                <c:pt idx="29">
                  <c:v>27</c:v>
                </c:pt>
                <c:pt idx="30">
                  <c:v>36</c:v>
                </c:pt>
                <c:pt idx="31">
                  <c:v>48</c:v>
                </c:pt>
                <c:pt idx="32">
                  <c:v>23</c:v>
                </c:pt>
                <c:pt idx="33">
                  <c:v>29</c:v>
                </c:pt>
              </c:numCache>
            </c:numRef>
          </c:val>
        </c:ser>
        <c:ser>
          <c:idx val="3"/>
          <c:order val="2"/>
          <c:tx>
            <c:strRef>
              <c:f>'Combined Attention'!$D$32</c:f>
              <c:strCache>
                <c:ptCount val="1"/>
                <c:pt idx="0">
                  <c:v>Plug-in hybrid electric 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Attention'!$D$33:$D$66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5</c:v>
                </c:pt>
                <c:pt idx="27">
                  <c:v>5</c:v>
                </c:pt>
                <c:pt idx="28">
                  <c:v>8</c:v>
                </c:pt>
                <c:pt idx="29">
                  <c:v>12</c:v>
                </c:pt>
                <c:pt idx="30">
                  <c:v>7</c:v>
                </c:pt>
                <c:pt idx="31">
                  <c:v>19</c:v>
                </c:pt>
                <c:pt idx="32">
                  <c:v>14</c:v>
                </c:pt>
                <c:pt idx="33">
                  <c:v>10</c:v>
                </c:pt>
              </c:numCache>
            </c:numRef>
          </c:val>
        </c:ser>
        <c:ser>
          <c:idx val="6"/>
          <c:order val="3"/>
          <c:tx>
            <c:strRef>
              <c:f>'Combined Attention'!$G$32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Attention'!$G$33:$G$66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4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4</c:v>
                </c:pt>
              </c:numCache>
            </c:numRef>
          </c:val>
        </c:ser>
        <c:ser>
          <c:idx val="4"/>
          <c:order val="4"/>
          <c:tx>
            <c:strRef>
              <c:f>'Combined Attention'!$E$32</c:f>
              <c:strCache>
                <c:ptCount val="1"/>
                <c:pt idx="0">
                  <c:v>Hydrogen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Attention'!$E$33:$E$66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  <c:pt idx="23">
                  <c:v>11</c:v>
                </c:pt>
                <c:pt idx="24">
                  <c:v>6</c:v>
                </c:pt>
                <c:pt idx="25">
                  <c:v>8</c:v>
                </c:pt>
                <c:pt idx="26">
                  <c:v>6</c:v>
                </c:pt>
                <c:pt idx="27">
                  <c:v>10</c:v>
                </c:pt>
                <c:pt idx="28">
                  <c:v>9</c:v>
                </c:pt>
                <c:pt idx="29">
                  <c:v>5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</c:numCache>
            </c:numRef>
          </c:val>
        </c:ser>
        <c:ser>
          <c:idx val="5"/>
          <c:order val="5"/>
          <c:tx>
            <c:strRef>
              <c:f>'Combined Attention'!$F$32</c:f>
              <c:strCache>
                <c:ptCount val="1"/>
                <c:pt idx="0">
                  <c:v>Biofuel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Attention'!$F$33:$F$66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6</c:v>
                </c:pt>
                <c:pt idx="26">
                  <c:v>10</c:v>
                </c:pt>
                <c:pt idx="27">
                  <c:v>10</c:v>
                </c:pt>
                <c:pt idx="28">
                  <c:v>8</c:v>
                </c:pt>
                <c:pt idx="29">
                  <c:v>3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3</c:v>
                </c:pt>
              </c:numCache>
            </c:numRef>
          </c:val>
        </c:ser>
        <c:ser>
          <c:idx val="1"/>
          <c:order val="6"/>
          <c:tx>
            <c:strRef>
              <c:f>'Combined Attention'!$H$32</c:f>
              <c:strCache>
                <c:ptCount val="1"/>
                <c:pt idx="0">
                  <c:v>Methanol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errBars>
            <c:errDir val="y"/>
            <c:errBarType val="plus"/>
            <c:errValType val="fixedVal"/>
            <c:noEndCap val="1"/>
            <c:val val="0"/>
            <c:spPr>
              <a:ln>
                <a:solidFill>
                  <a:schemeClr val="tx1"/>
                </a:solidFill>
                <a:prstDash val="lgDash"/>
              </a:ln>
            </c:spPr>
          </c:errBars>
          <c:cat>
            <c:numRef>
              <c:f>'Combined Attention'!$A$33:$A$66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'Combined Attention'!$H$33:$H$66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74816"/>
        <c:axId val="121076352"/>
      </c:areaChart>
      <c:catAx>
        <c:axId val="12107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076352"/>
        <c:crosses val="autoZero"/>
        <c:auto val="1"/>
        <c:lblAlgn val="ctr"/>
        <c:lblOffset val="100"/>
        <c:tickLblSkip val="5"/>
        <c:noMultiLvlLbl val="0"/>
      </c:catAx>
      <c:valAx>
        <c:axId val="121076352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0748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Composite!$Y$83</c:f>
              <c:strCache>
                <c:ptCount val="1"/>
                <c:pt idx="0">
                  <c:v>PEV</c:v>
                </c:pt>
              </c:strCache>
            </c:strRef>
          </c:tx>
          <c:spPr>
            <a:solidFill>
              <a:srgbClr val="C0504D">
                <a:alpha val="70000"/>
              </a:srgbClr>
            </a:solidFill>
          </c:spPr>
          <c:invertIfNegative val="0"/>
          <c:errBars>
            <c:errBarType val="plus"/>
            <c:errValType val="cust"/>
            <c:noEndCap val="1"/>
            <c:plus>
              <c:numRef>
                <c:f>Composite!$AA$84:$AA$117</c:f>
                <c:numCache>
                  <c:formatCode>General</c:formatCode>
                  <c:ptCount val="34"/>
                  <c:pt idx="10">
                    <c:v>23</c:v>
                  </c:pt>
                  <c:pt idx="16">
                    <c:v>19</c:v>
                  </c:pt>
                  <c:pt idx="28">
                    <c:v>15</c:v>
                  </c:pt>
                  <c:pt idx="29">
                    <c:v>9</c:v>
                  </c:pt>
                  <c:pt idx="30">
                    <c:v>14</c:v>
                  </c:pt>
                  <c:pt idx="31">
                    <c:v>8</c:v>
                  </c:pt>
                  <c:pt idx="33">
                    <c:v>50</c:v>
                  </c:pt>
                </c:numCache>
              </c:numRef>
            </c:plus>
            <c:minus>
              <c:numRef>
                <c:f>Composite!$G$84:$G$117</c:f>
                <c:numCache>
                  <c:formatCode>General</c:formatCode>
                  <c:ptCount val="34"/>
                  <c:pt idx="10">
                    <c:v>19</c:v>
                  </c:pt>
                  <c:pt idx="14">
                    <c:v>17</c:v>
                  </c:pt>
                  <c:pt idx="16">
                    <c:v>25</c:v>
                  </c:pt>
                  <c:pt idx="26">
                    <c:v>10</c:v>
                  </c:pt>
                  <c:pt idx="28">
                    <c:v>15</c:v>
                  </c:pt>
                  <c:pt idx="29">
                    <c:v>16</c:v>
                  </c:pt>
                  <c:pt idx="30">
                    <c:v>14</c:v>
                  </c:pt>
                  <c:pt idx="31">
                    <c:v>7</c:v>
                  </c:pt>
                  <c:pt idx="32">
                    <c:v>37</c:v>
                  </c:pt>
                </c:numCache>
              </c:numRef>
            </c:minus>
            <c:spPr>
              <a:ln>
                <a:prstDash val="dash"/>
              </a:ln>
            </c:spPr>
          </c:errBars>
          <c:cat>
            <c:numRef>
              <c:f>Composite!$A$84:$A$117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Composite!$Y$84:$Y$117</c:f>
              <c:numCache>
                <c:formatCode>General</c:formatCode>
                <c:ptCount val="3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11</c:v>
                </c:pt>
                <c:pt idx="14">
                  <c:v>25</c:v>
                </c:pt>
                <c:pt idx="15">
                  <c:v>11</c:v>
                </c:pt>
                <c:pt idx="16">
                  <c:v>10</c:v>
                </c:pt>
                <c:pt idx="17">
                  <c:v>7</c:v>
                </c:pt>
                <c:pt idx="18">
                  <c:v>6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0</c:v>
                </c:pt>
                <c:pt idx="25">
                  <c:v>3</c:v>
                </c:pt>
                <c:pt idx="26">
                  <c:v>10</c:v>
                </c:pt>
                <c:pt idx="27">
                  <c:v>9</c:v>
                </c:pt>
                <c:pt idx="28">
                  <c:v>20</c:v>
                </c:pt>
                <c:pt idx="29">
                  <c:v>39</c:v>
                </c:pt>
                <c:pt idx="30">
                  <c:v>43</c:v>
                </c:pt>
                <c:pt idx="31">
                  <c:v>67</c:v>
                </c:pt>
                <c:pt idx="32">
                  <c:v>37</c:v>
                </c:pt>
                <c:pt idx="3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62128640"/>
        <c:axId val="162130176"/>
      </c:barChart>
      <c:lineChart>
        <c:grouping val="standard"/>
        <c:varyColors val="0"/>
        <c:ser>
          <c:idx val="2"/>
          <c:order val="1"/>
          <c:tx>
            <c:strRef>
              <c:f>Composite!$Z$83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marker>
            <c:symbol val="none"/>
          </c:marker>
          <c:cat>
            <c:numRef>
              <c:f>Composite!$A$84:$A$117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Composite!$Z$84:$Z$117</c:f>
              <c:numCache>
                <c:formatCode>0</c:formatCode>
                <c:ptCount val="3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0.33333333333333331</c:v>
                </c:pt>
                <c:pt idx="4">
                  <c:v>0.66666666666666663</c:v>
                </c:pt>
                <c:pt idx="5">
                  <c:v>1</c:v>
                </c:pt>
                <c:pt idx="6">
                  <c:v>0.66666666666666663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1.6666666666666667</c:v>
                </c:pt>
                <c:pt idx="10">
                  <c:v>4</c:v>
                </c:pt>
                <c:pt idx="11">
                  <c:v>5.666666666666667</c:v>
                </c:pt>
                <c:pt idx="12">
                  <c:v>8</c:v>
                </c:pt>
                <c:pt idx="13">
                  <c:v>14</c:v>
                </c:pt>
                <c:pt idx="14">
                  <c:v>15.666666666666668</c:v>
                </c:pt>
                <c:pt idx="15">
                  <c:v>15.333333333333334</c:v>
                </c:pt>
                <c:pt idx="16">
                  <c:v>9.3333333333333357</c:v>
                </c:pt>
                <c:pt idx="17">
                  <c:v>7.666666666666667</c:v>
                </c:pt>
                <c:pt idx="18">
                  <c:v>4.3333333333333339</c:v>
                </c:pt>
                <c:pt idx="19">
                  <c:v>2.6666666666666665</c:v>
                </c:pt>
                <c:pt idx="20">
                  <c:v>1.3333333333333333</c:v>
                </c:pt>
                <c:pt idx="21">
                  <c:v>3.3333333333333335</c:v>
                </c:pt>
                <c:pt idx="22">
                  <c:v>3.3333333333333335</c:v>
                </c:pt>
                <c:pt idx="23">
                  <c:v>2.6666666666666665</c:v>
                </c:pt>
                <c:pt idx="24">
                  <c:v>1.6666666666666667</c:v>
                </c:pt>
                <c:pt idx="25">
                  <c:v>4.3333333333333339</c:v>
                </c:pt>
                <c:pt idx="26">
                  <c:v>7.3333333333333339</c:v>
                </c:pt>
                <c:pt idx="27">
                  <c:v>13</c:v>
                </c:pt>
                <c:pt idx="28">
                  <c:v>22.666666666666668</c:v>
                </c:pt>
                <c:pt idx="29">
                  <c:v>34</c:v>
                </c:pt>
                <c:pt idx="30">
                  <c:v>49.66666666666665</c:v>
                </c:pt>
                <c:pt idx="31">
                  <c:v>49</c:v>
                </c:pt>
                <c:pt idx="32">
                  <c:v>47.66666666666665</c:v>
                </c:pt>
                <c:pt idx="33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28640"/>
        <c:axId val="162130176"/>
      </c:lineChart>
      <c:catAx>
        <c:axId val="16212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2130176"/>
        <c:crossesAt val="-150"/>
        <c:auto val="1"/>
        <c:lblAlgn val="ctr"/>
        <c:lblOffset val="100"/>
        <c:tickLblSkip val="5"/>
        <c:noMultiLvlLbl val="0"/>
      </c:catAx>
      <c:valAx>
        <c:axId val="162130176"/>
        <c:scaling>
          <c:orientation val="minMax"/>
          <c:max val="8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Articles in New York Times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21286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Composite!$W$83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rgbClr val="C0504D">
                <a:alpha val="70000"/>
              </a:srgbClr>
            </a:solidFill>
          </c:spPr>
          <c:invertIfNegative val="0"/>
          <c:cat>
            <c:strRef>
              <c:f>Composite!$A$119</c:f>
              <c:strCache>
                <c:ptCount val="1"/>
                <c:pt idx="0">
                  <c:v>Check</c:v>
                </c:pt>
              </c:strCache>
            </c:strRef>
          </c:cat>
          <c:val>
            <c:numRef>
              <c:f>Composite!$W$119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20457856"/>
        <c:axId val="101753216"/>
      </c:barChart>
      <c:lineChart>
        <c:grouping val="standard"/>
        <c:varyColors val="0"/>
        <c:ser>
          <c:idx val="2"/>
          <c:order val="1"/>
          <c:tx>
            <c:strRef>
              <c:f>Composite!$X$83</c:f>
              <c:strCache>
                <c:ptCount val="1"/>
                <c:pt idx="0">
                  <c:v>3-Year Avg Articles</c:v>
                </c:pt>
              </c:strCache>
            </c:strRef>
          </c:tx>
          <c:spPr>
            <a:ln>
              <a:solidFill>
                <a:prstClr val="black">
                  <a:lumMod val="75000"/>
                  <a:lumOff val="25000"/>
                </a:prstClr>
              </a:solidFill>
            </a:ln>
          </c:spPr>
          <c:marker>
            <c:symbol val="none"/>
          </c:marker>
          <c:cat>
            <c:strRef>
              <c:f>Composite!$A$119</c:f>
              <c:strCache>
                <c:ptCount val="1"/>
                <c:pt idx="0">
                  <c:v>Check</c:v>
                </c:pt>
              </c:strCache>
            </c:strRef>
          </c:cat>
          <c:val>
            <c:numRef>
              <c:f>Composite!$X$119</c:f>
              <c:numCache>
                <c:formatCode>General</c:formatCode>
                <c:ptCount val="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457856"/>
        <c:axId val="101753216"/>
      </c:lineChart>
      <c:catAx>
        <c:axId val="120457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753216"/>
        <c:crossesAt val="-150"/>
        <c:auto val="1"/>
        <c:lblAlgn val="ctr"/>
        <c:lblOffset val="100"/>
        <c:tickLblSkip val="5"/>
        <c:noMultiLvlLbl val="0"/>
      </c:catAx>
      <c:valAx>
        <c:axId val="10175321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2045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19915367721893"/>
          <c:y val="0.26159724758803038"/>
          <c:w val="0.63039158205309931"/>
          <c:h val="0.50627626044676333"/>
        </c:manualLayout>
      </c:layout>
      <c:overlay val="0"/>
      <c:spPr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0.30811</cdr:x>
      <cdr:y>0.87545</cdr:y>
    </cdr:from>
    <cdr:to>
      <cdr:x>0.38973</cdr:x>
      <cdr:y>0.91213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2109105" y="3735720"/>
          <a:ext cx="558739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Methanol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0.3971</cdr:x>
      <cdr:y>0.86872</cdr:y>
    </cdr:from>
    <cdr:to>
      <cdr:x>0.48056</cdr:x>
      <cdr:y>0.90218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2980508" y="4064649"/>
          <a:ext cx="626454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Natural</a:t>
          </a:r>
          <a:r>
            <a:rPr lang="en-CA" sz="1000" b="1" baseline="0">
              <a:solidFill>
                <a:sysClr val="windowText" lastClr="000000"/>
              </a:solidFill>
            </a:rPr>
            <a:t> G</a:t>
          </a:r>
          <a:r>
            <a:rPr lang="en-CA" sz="1000" b="1">
              <a:solidFill>
                <a:sysClr val="windowText" lastClr="000000"/>
              </a:solidFill>
            </a:rPr>
            <a:t>as</a:t>
          </a:r>
        </a:p>
      </cdr:txBody>
    </cdr:sp>
  </cdr:relSizeAnchor>
  <cdr:relSizeAnchor xmlns:cdr="http://schemas.openxmlformats.org/drawingml/2006/chartDrawing">
    <cdr:from>
      <cdr:x>0.30811</cdr:x>
      <cdr:y>0.87545</cdr:y>
    </cdr:from>
    <cdr:to>
      <cdr:x>0.38973</cdr:x>
      <cdr:y>0.91213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2109105" y="3735720"/>
          <a:ext cx="558739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Methanol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0.3971</cdr:x>
      <cdr:y>0.86872</cdr:y>
    </cdr:from>
    <cdr:to>
      <cdr:x>0.48056</cdr:x>
      <cdr:y>0.90218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2980508" y="4064649"/>
          <a:ext cx="626454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Natural</a:t>
          </a:r>
          <a:r>
            <a:rPr lang="en-CA" sz="1000" b="1" baseline="0">
              <a:solidFill>
                <a:sysClr val="windowText" lastClr="000000"/>
              </a:solidFill>
            </a:rPr>
            <a:t> G</a:t>
          </a:r>
          <a:r>
            <a:rPr lang="en-CA" sz="1000" b="1">
              <a:solidFill>
                <a:sysClr val="windowText" lastClr="000000"/>
              </a:solidFill>
            </a:rPr>
            <a:t>as</a:t>
          </a:r>
        </a:p>
      </cdr:txBody>
    </cdr:sp>
  </cdr:relSizeAnchor>
  <cdr:relSizeAnchor xmlns:cdr="http://schemas.openxmlformats.org/drawingml/2006/chartDrawing">
    <cdr:from>
      <cdr:x>0.30811</cdr:x>
      <cdr:y>0.87545</cdr:y>
    </cdr:from>
    <cdr:to>
      <cdr:x>0.38973</cdr:x>
      <cdr:y>0.91213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2109105" y="3735720"/>
          <a:ext cx="558739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Methanol</a:t>
          </a:r>
        </a:p>
      </cdr:txBody>
    </cdr:sp>
  </cdr:relSizeAnchor>
  <cdr:relSizeAnchor xmlns:cdr="http://schemas.openxmlformats.org/drawingml/2006/chartDrawing">
    <cdr:from>
      <cdr:x>0.43798</cdr:x>
      <cdr:y>0.74167</cdr:y>
    </cdr:from>
    <cdr:to>
      <cdr:x>0.4906</cdr:x>
      <cdr:y>0.80857</cdr:y>
    </cdr:to>
    <cdr:sp macro="" textlink="">
      <cdr:nvSpPr>
        <cdr:cNvPr id="25" name="TextBox 8"/>
        <cdr:cNvSpPr txBox="1"/>
      </cdr:nvSpPr>
      <cdr:spPr>
        <a:xfrm xmlns:a="http://schemas.openxmlformats.org/drawingml/2006/main">
          <a:off x="3287375" y="3470167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  <cdr:relSizeAnchor xmlns:cdr="http://schemas.openxmlformats.org/drawingml/2006/chartDrawing">
    <cdr:from>
      <cdr:x>0.86946</cdr:x>
      <cdr:y>0.45056</cdr:y>
    </cdr:from>
    <cdr:to>
      <cdr:x>0.92207</cdr:x>
      <cdr:y>0.51746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6525875" y="2108092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0.3971</cdr:x>
      <cdr:y>0.86872</cdr:y>
    </cdr:from>
    <cdr:to>
      <cdr:x>0.48056</cdr:x>
      <cdr:y>0.90218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2980508" y="4064649"/>
          <a:ext cx="626454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Natural</a:t>
          </a:r>
          <a:r>
            <a:rPr lang="en-CA" sz="1000" b="1" baseline="0">
              <a:solidFill>
                <a:sysClr val="windowText" lastClr="000000"/>
              </a:solidFill>
            </a:rPr>
            <a:t> G</a:t>
          </a:r>
          <a:r>
            <a:rPr lang="en-CA" sz="1000" b="1">
              <a:solidFill>
                <a:sysClr val="windowText" lastClr="000000"/>
              </a:solidFill>
            </a:rPr>
            <a:t>as</a:t>
          </a:r>
        </a:p>
      </cdr:txBody>
    </cdr:sp>
  </cdr:relSizeAnchor>
  <cdr:relSizeAnchor xmlns:cdr="http://schemas.openxmlformats.org/drawingml/2006/chartDrawing">
    <cdr:from>
      <cdr:x>0.67868</cdr:x>
      <cdr:y>0.82122</cdr:y>
    </cdr:from>
    <cdr:to>
      <cdr:x>0.75452</cdr:x>
      <cdr:y>0.8579</cdr:y>
    </cdr:to>
    <cdr:sp macro="" textlink="">
      <cdr:nvSpPr>
        <cdr:cNvPr id="20" name="TextBox 3"/>
        <cdr:cNvSpPr txBox="1"/>
      </cdr:nvSpPr>
      <cdr:spPr>
        <a:xfrm xmlns:a="http://schemas.openxmlformats.org/drawingml/2006/main">
          <a:off x="5116613" y="3901073"/>
          <a:ext cx="571726" cy="174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Hydrogen</a:t>
          </a:r>
        </a:p>
      </cdr:txBody>
    </cdr:sp>
  </cdr:relSizeAnchor>
  <cdr:relSizeAnchor xmlns:cdr="http://schemas.openxmlformats.org/drawingml/2006/chartDrawing">
    <cdr:from>
      <cdr:x>0.30811</cdr:x>
      <cdr:y>0.87545</cdr:y>
    </cdr:from>
    <cdr:to>
      <cdr:x>0.38973</cdr:x>
      <cdr:y>0.91213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2109105" y="3735720"/>
          <a:ext cx="558739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Methanol</a:t>
          </a:r>
        </a:p>
      </cdr:txBody>
    </cdr:sp>
  </cdr:relSizeAnchor>
  <cdr:relSizeAnchor xmlns:cdr="http://schemas.openxmlformats.org/drawingml/2006/chartDrawing">
    <cdr:from>
      <cdr:x>0.43798</cdr:x>
      <cdr:y>0.74167</cdr:y>
    </cdr:from>
    <cdr:to>
      <cdr:x>0.4906</cdr:x>
      <cdr:y>0.80857</cdr:y>
    </cdr:to>
    <cdr:sp macro="" textlink="">
      <cdr:nvSpPr>
        <cdr:cNvPr id="25" name="TextBox 8"/>
        <cdr:cNvSpPr txBox="1"/>
      </cdr:nvSpPr>
      <cdr:spPr>
        <a:xfrm xmlns:a="http://schemas.openxmlformats.org/drawingml/2006/main">
          <a:off x="3287375" y="3470167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  <cdr:relSizeAnchor xmlns:cdr="http://schemas.openxmlformats.org/drawingml/2006/chartDrawing">
    <cdr:from>
      <cdr:x>0.86946</cdr:x>
      <cdr:y>0.45056</cdr:y>
    </cdr:from>
    <cdr:to>
      <cdr:x>0.92207</cdr:x>
      <cdr:y>0.51746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6525875" y="2108092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0.3971</cdr:x>
      <cdr:y>0.86872</cdr:y>
    </cdr:from>
    <cdr:to>
      <cdr:x>0.48056</cdr:x>
      <cdr:y>0.90218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2980508" y="4064649"/>
          <a:ext cx="626454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Natural</a:t>
          </a:r>
          <a:r>
            <a:rPr lang="en-CA" sz="1000" b="1" baseline="0">
              <a:solidFill>
                <a:sysClr val="windowText" lastClr="000000"/>
              </a:solidFill>
            </a:rPr>
            <a:t> G</a:t>
          </a:r>
          <a:r>
            <a:rPr lang="en-CA" sz="1000" b="1">
              <a:solidFill>
                <a:sysClr val="windowText" lastClr="000000"/>
              </a:solidFill>
            </a:rPr>
            <a:t>as</a:t>
          </a:r>
        </a:p>
      </cdr:txBody>
    </cdr:sp>
  </cdr:relSizeAnchor>
  <cdr:relSizeAnchor xmlns:cdr="http://schemas.openxmlformats.org/drawingml/2006/chartDrawing">
    <cdr:from>
      <cdr:x>0.67868</cdr:x>
      <cdr:y>0.82122</cdr:y>
    </cdr:from>
    <cdr:to>
      <cdr:x>0.75452</cdr:x>
      <cdr:y>0.8579</cdr:y>
    </cdr:to>
    <cdr:sp macro="" textlink="">
      <cdr:nvSpPr>
        <cdr:cNvPr id="20" name="TextBox 3"/>
        <cdr:cNvSpPr txBox="1"/>
      </cdr:nvSpPr>
      <cdr:spPr>
        <a:xfrm xmlns:a="http://schemas.openxmlformats.org/drawingml/2006/main">
          <a:off x="5116613" y="3901073"/>
          <a:ext cx="571726" cy="174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Hydrogen</a:t>
          </a:r>
        </a:p>
      </cdr:txBody>
    </cdr:sp>
  </cdr:relSizeAnchor>
  <cdr:relSizeAnchor xmlns:cdr="http://schemas.openxmlformats.org/drawingml/2006/chartDrawing">
    <cdr:from>
      <cdr:x>0.30811</cdr:x>
      <cdr:y>0.87545</cdr:y>
    </cdr:from>
    <cdr:to>
      <cdr:x>0.38973</cdr:x>
      <cdr:y>0.91213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2109105" y="3735720"/>
          <a:ext cx="558739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Methanol</a:t>
          </a:r>
        </a:p>
      </cdr:txBody>
    </cdr:sp>
  </cdr:relSizeAnchor>
  <cdr:relSizeAnchor xmlns:cdr="http://schemas.openxmlformats.org/drawingml/2006/chartDrawing">
    <cdr:from>
      <cdr:x>0.76336</cdr:x>
      <cdr:y>0.79339</cdr:y>
    </cdr:from>
    <cdr:to>
      <cdr:x>0.82916</cdr:x>
      <cdr:y>0.84711</cdr:y>
    </cdr:to>
    <cdr:sp macro="" textlink="">
      <cdr:nvSpPr>
        <cdr:cNvPr id="22" name="TextBox 5"/>
        <cdr:cNvSpPr txBox="1"/>
      </cdr:nvSpPr>
      <cdr:spPr>
        <a:xfrm xmlns:a="http://schemas.openxmlformats.org/drawingml/2006/main">
          <a:off x="5225428" y="3385554"/>
          <a:ext cx="450435" cy="229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Biofuel</a:t>
          </a:r>
        </a:p>
      </cdr:txBody>
    </cdr:sp>
  </cdr:relSizeAnchor>
  <cdr:relSizeAnchor xmlns:cdr="http://schemas.openxmlformats.org/drawingml/2006/chartDrawing">
    <cdr:from>
      <cdr:x>0.43798</cdr:x>
      <cdr:y>0.74167</cdr:y>
    </cdr:from>
    <cdr:to>
      <cdr:x>0.4906</cdr:x>
      <cdr:y>0.80857</cdr:y>
    </cdr:to>
    <cdr:sp macro="" textlink="">
      <cdr:nvSpPr>
        <cdr:cNvPr id="25" name="TextBox 8"/>
        <cdr:cNvSpPr txBox="1"/>
      </cdr:nvSpPr>
      <cdr:spPr>
        <a:xfrm xmlns:a="http://schemas.openxmlformats.org/drawingml/2006/main">
          <a:off x="3287375" y="3470167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  <cdr:relSizeAnchor xmlns:cdr="http://schemas.openxmlformats.org/drawingml/2006/chartDrawing">
    <cdr:from>
      <cdr:x>0.86946</cdr:x>
      <cdr:y>0.45056</cdr:y>
    </cdr:from>
    <cdr:to>
      <cdr:x>0.92207</cdr:x>
      <cdr:y>0.51746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6525875" y="2108092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0.76155</cdr:x>
      <cdr:y>0.49262</cdr:y>
    </cdr:from>
    <cdr:to>
      <cdr:x>0.80903</cdr:x>
      <cdr:y>0.55952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715988" y="2304901"/>
          <a:ext cx="3563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Hybrid</a:t>
          </a:r>
        </a:p>
        <a:p xmlns:a="http://schemas.openxmlformats.org/drawingml/2006/main">
          <a:endParaRPr lang="en-CA" sz="10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0.3971</cdr:x>
      <cdr:y>0.86872</cdr:y>
    </cdr:from>
    <cdr:to>
      <cdr:x>0.48056</cdr:x>
      <cdr:y>0.90218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2980508" y="4064649"/>
          <a:ext cx="626454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Natural</a:t>
          </a:r>
          <a:r>
            <a:rPr lang="en-CA" sz="1000" b="1" baseline="0">
              <a:solidFill>
                <a:sysClr val="windowText" lastClr="000000"/>
              </a:solidFill>
            </a:rPr>
            <a:t> G</a:t>
          </a:r>
          <a:r>
            <a:rPr lang="en-CA" sz="1000" b="1">
              <a:solidFill>
                <a:sysClr val="windowText" lastClr="000000"/>
              </a:solidFill>
            </a:rPr>
            <a:t>as</a:t>
          </a:r>
        </a:p>
      </cdr:txBody>
    </cdr:sp>
  </cdr:relSizeAnchor>
  <cdr:relSizeAnchor xmlns:cdr="http://schemas.openxmlformats.org/drawingml/2006/chartDrawing">
    <cdr:from>
      <cdr:x>0.67868</cdr:x>
      <cdr:y>0.82122</cdr:y>
    </cdr:from>
    <cdr:to>
      <cdr:x>0.75452</cdr:x>
      <cdr:y>0.8579</cdr:y>
    </cdr:to>
    <cdr:sp macro="" textlink="">
      <cdr:nvSpPr>
        <cdr:cNvPr id="20" name="TextBox 3"/>
        <cdr:cNvSpPr txBox="1"/>
      </cdr:nvSpPr>
      <cdr:spPr>
        <a:xfrm xmlns:a="http://schemas.openxmlformats.org/drawingml/2006/main">
          <a:off x="5116613" y="3901073"/>
          <a:ext cx="571726" cy="174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Hydrogen</a:t>
          </a:r>
        </a:p>
      </cdr:txBody>
    </cdr:sp>
  </cdr:relSizeAnchor>
  <cdr:relSizeAnchor xmlns:cdr="http://schemas.openxmlformats.org/drawingml/2006/chartDrawing">
    <cdr:from>
      <cdr:x>0.30811</cdr:x>
      <cdr:y>0.87545</cdr:y>
    </cdr:from>
    <cdr:to>
      <cdr:x>0.38973</cdr:x>
      <cdr:y>0.91213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2109105" y="3735720"/>
          <a:ext cx="558739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Methanol</a:t>
          </a:r>
        </a:p>
      </cdr:txBody>
    </cdr:sp>
  </cdr:relSizeAnchor>
  <cdr:relSizeAnchor xmlns:cdr="http://schemas.openxmlformats.org/drawingml/2006/chartDrawing">
    <cdr:from>
      <cdr:x>0.76336</cdr:x>
      <cdr:y>0.79339</cdr:y>
    </cdr:from>
    <cdr:to>
      <cdr:x>0.82916</cdr:x>
      <cdr:y>0.84711</cdr:y>
    </cdr:to>
    <cdr:sp macro="" textlink="">
      <cdr:nvSpPr>
        <cdr:cNvPr id="22" name="TextBox 5"/>
        <cdr:cNvSpPr txBox="1"/>
      </cdr:nvSpPr>
      <cdr:spPr>
        <a:xfrm xmlns:a="http://schemas.openxmlformats.org/drawingml/2006/main">
          <a:off x="5225428" y="3385554"/>
          <a:ext cx="450435" cy="229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Biofuel</a:t>
          </a:r>
        </a:p>
      </cdr:txBody>
    </cdr:sp>
  </cdr:relSizeAnchor>
  <cdr:relSizeAnchor xmlns:cdr="http://schemas.openxmlformats.org/drawingml/2006/chartDrawing">
    <cdr:from>
      <cdr:x>0.43798</cdr:x>
      <cdr:y>0.74167</cdr:y>
    </cdr:from>
    <cdr:to>
      <cdr:x>0.4906</cdr:x>
      <cdr:y>0.80857</cdr:y>
    </cdr:to>
    <cdr:sp macro="" textlink="">
      <cdr:nvSpPr>
        <cdr:cNvPr id="25" name="TextBox 8"/>
        <cdr:cNvSpPr txBox="1"/>
      </cdr:nvSpPr>
      <cdr:spPr>
        <a:xfrm xmlns:a="http://schemas.openxmlformats.org/drawingml/2006/main">
          <a:off x="3287375" y="3470167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  <cdr:relSizeAnchor xmlns:cdr="http://schemas.openxmlformats.org/drawingml/2006/chartDrawing">
    <cdr:from>
      <cdr:x>0.86946</cdr:x>
      <cdr:y>0.45056</cdr:y>
    </cdr:from>
    <cdr:to>
      <cdr:x>0.92207</cdr:x>
      <cdr:y>0.51746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6525875" y="2108092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0.76155</cdr:x>
      <cdr:y>0.49262</cdr:y>
    </cdr:from>
    <cdr:to>
      <cdr:x>0.80903</cdr:x>
      <cdr:y>0.55952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715988" y="2304901"/>
          <a:ext cx="3563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Hybrid</a:t>
          </a:r>
        </a:p>
        <a:p xmlns:a="http://schemas.openxmlformats.org/drawingml/2006/main">
          <a:endParaRPr lang="en-CA" sz="10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0.3971</cdr:x>
      <cdr:y>0.86872</cdr:y>
    </cdr:from>
    <cdr:to>
      <cdr:x>0.48056</cdr:x>
      <cdr:y>0.90218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2980508" y="4064649"/>
          <a:ext cx="626454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Natural</a:t>
          </a:r>
          <a:r>
            <a:rPr lang="en-CA" sz="1000" b="1" baseline="0">
              <a:solidFill>
                <a:sysClr val="windowText" lastClr="000000"/>
              </a:solidFill>
            </a:rPr>
            <a:t> G</a:t>
          </a:r>
          <a:r>
            <a:rPr lang="en-CA" sz="1000" b="1">
              <a:solidFill>
                <a:sysClr val="windowText" lastClr="000000"/>
              </a:solidFill>
            </a:rPr>
            <a:t>as</a:t>
          </a:r>
        </a:p>
      </cdr:txBody>
    </cdr:sp>
  </cdr:relSizeAnchor>
  <cdr:relSizeAnchor xmlns:cdr="http://schemas.openxmlformats.org/drawingml/2006/chartDrawing">
    <cdr:from>
      <cdr:x>0.67868</cdr:x>
      <cdr:y>0.82122</cdr:y>
    </cdr:from>
    <cdr:to>
      <cdr:x>0.75452</cdr:x>
      <cdr:y>0.8579</cdr:y>
    </cdr:to>
    <cdr:sp macro="" textlink="">
      <cdr:nvSpPr>
        <cdr:cNvPr id="20" name="TextBox 3"/>
        <cdr:cNvSpPr txBox="1"/>
      </cdr:nvSpPr>
      <cdr:spPr>
        <a:xfrm xmlns:a="http://schemas.openxmlformats.org/drawingml/2006/main">
          <a:off x="5116613" y="3901073"/>
          <a:ext cx="571726" cy="174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Hydrogen</a:t>
          </a:r>
        </a:p>
      </cdr:txBody>
    </cdr:sp>
  </cdr:relSizeAnchor>
  <cdr:relSizeAnchor xmlns:cdr="http://schemas.openxmlformats.org/drawingml/2006/chartDrawing">
    <cdr:from>
      <cdr:x>0.30811</cdr:x>
      <cdr:y>0.87545</cdr:y>
    </cdr:from>
    <cdr:to>
      <cdr:x>0.38973</cdr:x>
      <cdr:y>0.91213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2109105" y="3735720"/>
          <a:ext cx="558739" cy="156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Methanol</a:t>
          </a:r>
        </a:p>
      </cdr:txBody>
    </cdr:sp>
  </cdr:relSizeAnchor>
  <cdr:relSizeAnchor xmlns:cdr="http://schemas.openxmlformats.org/drawingml/2006/chartDrawing">
    <cdr:from>
      <cdr:x>0.76336</cdr:x>
      <cdr:y>0.79339</cdr:y>
    </cdr:from>
    <cdr:to>
      <cdr:x>0.82916</cdr:x>
      <cdr:y>0.84711</cdr:y>
    </cdr:to>
    <cdr:sp macro="" textlink="">
      <cdr:nvSpPr>
        <cdr:cNvPr id="22" name="TextBox 5"/>
        <cdr:cNvSpPr txBox="1"/>
      </cdr:nvSpPr>
      <cdr:spPr>
        <a:xfrm xmlns:a="http://schemas.openxmlformats.org/drawingml/2006/main">
          <a:off x="5225428" y="3385554"/>
          <a:ext cx="450435" cy="229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Biofuel</a:t>
          </a:r>
        </a:p>
      </cdr:txBody>
    </cdr:sp>
  </cdr:relSizeAnchor>
  <cdr:relSizeAnchor xmlns:cdr="http://schemas.openxmlformats.org/drawingml/2006/chartDrawing">
    <cdr:from>
      <cdr:x>0.90754</cdr:x>
      <cdr:y>0.74367</cdr:y>
    </cdr:from>
    <cdr:to>
      <cdr:x>0.95668</cdr:x>
      <cdr:y>0.81057</cdr:y>
    </cdr:to>
    <cdr:sp macro="" textlink="">
      <cdr:nvSpPr>
        <cdr:cNvPr id="24" name="TextBox 7"/>
        <cdr:cNvSpPr txBox="1"/>
      </cdr:nvSpPr>
      <cdr:spPr>
        <a:xfrm xmlns:a="http://schemas.openxmlformats.org/drawingml/2006/main">
          <a:off x="6811723" y="3479541"/>
          <a:ext cx="368819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Plug-in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Hybrid</a:t>
          </a:r>
        </a:p>
      </cdr:txBody>
    </cdr:sp>
  </cdr:relSizeAnchor>
  <cdr:relSizeAnchor xmlns:cdr="http://schemas.openxmlformats.org/drawingml/2006/chartDrawing">
    <cdr:from>
      <cdr:x>0.43798</cdr:x>
      <cdr:y>0.74167</cdr:y>
    </cdr:from>
    <cdr:to>
      <cdr:x>0.4906</cdr:x>
      <cdr:y>0.80857</cdr:y>
    </cdr:to>
    <cdr:sp macro="" textlink="">
      <cdr:nvSpPr>
        <cdr:cNvPr id="25" name="TextBox 8"/>
        <cdr:cNvSpPr txBox="1"/>
      </cdr:nvSpPr>
      <cdr:spPr>
        <a:xfrm xmlns:a="http://schemas.openxmlformats.org/drawingml/2006/main">
          <a:off x="3287375" y="3470167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  <cdr:relSizeAnchor xmlns:cdr="http://schemas.openxmlformats.org/drawingml/2006/chartDrawing">
    <cdr:from>
      <cdr:x>0.86946</cdr:x>
      <cdr:y>0.45056</cdr:y>
    </cdr:from>
    <cdr:to>
      <cdr:x>0.92207</cdr:x>
      <cdr:y>0.51746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6525875" y="2108092"/>
          <a:ext cx="394916" cy="3130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Battery</a:t>
          </a:r>
        </a:p>
        <a:p xmlns:a="http://schemas.openxmlformats.org/drawingml/2006/main">
          <a:r>
            <a:rPr lang="en-CA" sz="1000" b="1">
              <a:solidFill>
                <a:sysClr val="windowText" lastClr="000000"/>
              </a:solidFill>
            </a:rPr>
            <a:t>Electric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0.23136</cdr:x>
      <cdr:y>0.69469</cdr:y>
    </cdr:from>
    <cdr:to>
      <cdr:x>0.36834</cdr:x>
      <cdr:y>0.80059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7740" y="3070232"/>
          <a:ext cx="1022908" cy="468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sz="1200"/>
            <a:t>California</a:t>
          </a:r>
          <a:r>
            <a:rPr lang="en-US" sz="1200" baseline="0"/>
            <a:t> </a:t>
          </a:r>
        </a:p>
        <a:p xmlns:a="http://schemas.openxmlformats.org/drawingml/2006/main">
          <a:pPr algn="r"/>
          <a:r>
            <a:rPr lang="en-US" sz="1200" baseline="0"/>
            <a:t>ZEV Mandate</a:t>
          </a:r>
        </a:p>
      </cdr:txBody>
    </cdr:sp>
  </cdr:relSizeAnchor>
  <cdr:relSizeAnchor xmlns:cdr="http://schemas.openxmlformats.org/drawingml/2006/chartDrawing">
    <cdr:from>
      <cdr:x>0.51744</cdr:x>
      <cdr:y>0.58581</cdr:y>
    </cdr:from>
    <cdr:to>
      <cdr:x>0.65442</cdr:x>
      <cdr:y>0.69172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3864027" y="2589063"/>
          <a:ext cx="1022909" cy="468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/>
            <a:t>ZEV Mandate</a:t>
          </a:r>
        </a:p>
        <a:p xmlns:a="http://schemas.openxmlformats.org/drawingml/2006/main">
          <a:r>
            <a:rPr lang="en-US" sz="1200"/>
            <a:t>Relaxed</a:t>
          </a:r>
        </a:p>
      </cdr:txBody>
    </cdr:sp>
  </cdr:relSizeAnchor>
  <cdr:relSizeAnchor xmlns:cdr="http://schemas.openxmlformats.org/drawingml/2006/chartDrawing">
    <cdr:from>
      <cdr:x>0.58682</cdr:x>
      <cdr:y>0.37628</cdr:y>
    </cdr:from>
    <cdr:to>
      <cdr:x>0.86522</cdr:x>
      <cdr:y>0.43968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82133" y="1663007"/>
          <a:ext cx="2078966" cy="280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sz="1200"/>
            <a:t>Obama:</a:t>
          </a:r>
          <a:r>
            <a:rPr lang="en-US" sz="1200" baseline="0"/>
            <a:t> </a:t>
          </a:r>
          <a:r>
            <a:rPr lang="en-US" sz="1200"/>
            <a:t>$2.4B</a:t>
          </a:r>
          <a:r>
            <a:rPr lang="en-US" sz="1200" baseline="0"/>
            <a:t> f</a:t>
          </a:r>
          <a:r>
            <a:rPr lang="en-US" sz="1200"/>
            <a:t>or EV batteries</a:t>
          </a:r>
        </a:p>
      </cdr:txBody>
    </cdr:sp>
  </cdr:relSizeAnchor>
  <cdr:relSizeAnchor xmlns:cdr="http://schemas.openxmlformats.org/drawingml/2006/chartDrawing">
    <cdr:from>
      <cdr:x>0.64314</cdr:x>
      <cdr:y>0.2774</cdr:y>
    </cdr:from>
    <cdr:to>
      <cdr:x>0.89246</cdr:x>
      <cdr:y>0.3408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02732" y="1226015"/>
          <a:ext cx="1861792" cy="280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sz="1200"/>
            <a:t>Nissan</a:t>
          </a:r>
          <a:r>
            <a:rPr lang="en-US" sz="1200" baseline="0"/>
            <a:t> Leaf, Chevrolet Volt</a:t>
          </a:r>
          <a:endParaRPr lang="en-US" sz="1200"/>
        </a:p>
      </cdr:txBody>
    </cdr:sp>
  </cdr:relSizeAnchor>
  <cdr:relSizeAnchor xmlns:cdr="http://schemas.openxmlformats.org/drawingml/2006/chartDrawing">
    <cdr:from>
      <cdr:x>0.4181</cdr:x>
      <cdr:y>0.07509</cdr:y>
    </cdr:from>
    <cdr:to>
      <cdr:x>0.91842</cdr:x>
      <cdr:y>0.13849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122209" y="331872"/>
          <a:ext cx="3736215" cy="280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sz="1200"/>
            <a:t>Obama</a:t>
          </a:r>
          <a:r>
            <a:rPr lang="en-US" sz="1200" baseline="0"/>
            <a:t>: 1 million EVs by 2015 / Volt fire in testing facility</a:t>
          </a:r>
          <a:endParaRPr lang="en-US" sz="1200"/>
        </a:p>
      </cdr:txBody>
    </cdr:sp>
  </cdr:relSizeAnchor>
  <cdr:relSizeAnchor xmlns:cdr="http://schemas.openxmlformats.org/drawingml/2006/chartDrawing">
    <cdr:from>
      <cdr:x>0.68112</cdr:x>
      <cdr:y>0.51233</cdr:y>
    </cdr:from>
    <cdr:to>
      <cdr:x>0.84066</cdr:x>
      <cdr:y>0.57974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086351" y="2264302"/>
          <a:ext cx="1191378" cy="297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sz="1200" baseline="0"/>
            <a:t>Tesla Roadster</a:t>
          </a:r>
        </a:p>
      </cdr:txBody>
    </cdr:sp>
  </cdr:relSizeAnchor>
  <cdr:relSizeAnchor xmlns:cdr="http://schemas.openxmlformats.org/drawingml/2006/chartDrawing">
    <cdr:from>
      <cdr:x>0.51361</cdr:x>
      <cdr:y>0.70794</cdr:y>
    </cdr:from>
    <cdr:to>
      <cdr:x>0.61213</cdr:x>
      <cdr:y>0.77134</cdr:y>
    </cdr:to>
    <cdr:sp macro="" textlink="">
      <cdr:nvSpPr>
        <cdr:cNvPr id="11" name="TextBox 8"/>
        <cdr:cNvSpPr txBox="1"/>
      </cdr:nvSpPr>
      <cdr:spPr>
        <a:xfrm xmlns:a="http://schemas.openxmlformats.org/drawingml/2006/main">
          <a:off x="3835452" y="3128831"/>
          <a:ext cx="735714" cy="280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/>
            <a:t>GM EV-1</a:t>
          </a:r>
          <a:endParaRPr lang="en-US" sz="1200" baseline="0"/>
        </a:p>
      </cdr:txBody>
    </cdr:sp>
  </cdr:relSizeAnchor>
  <cdr:relSizeAnchor xmlns:cdr="http://schemas.openxmlformats.org/drawingml/2006/chartDrawing">
    <cdr:from>
      <cdr:x>0.2483</cdr:x>
      <cdr:y>0.60702</cdr:y>
    </cdr:from>
    <cdr:to>
      <cdr:x>0.36629</cdr:x>
      <cdr:y>0.67042</cdr:y>
    </cdr:to>
    <cdr:sp macro="" textlink="">
      <cdr:nvSpPr>
        <cdr:cNvPr id="12" name="TextBox 8"/>
        <cdr:cNvSpPr txBox="1"/>
      </cdr:nvSpPr>
      <cdr:spPr>
        <a:xfrm xmlns:a="http://schemas.openxmlformats.org/drawingml/2006/main">
          <a:off x="1854231" y="2682781"/>
          <a:ext cx="881075" cy="280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/>
            <a:t>GM Impact</a:t>
          </a:r>
          <a:endParaRPr lang="en-US" sz="1200" baseline="0"/>
        </a:p>
      </cdr:txBody>
    </cdr:sp>
  </cdr:relSizeAnchor>
  <cdr:relSizeAnchor xmlns:cdr="http://schemas.openxmlformats.org/drawingml/2006/chartDrawing">
    <cdr:from>
      <cdr:x>0.7935</cdr:x>
      <cdr:y>0.02508</cdr:y>
    </cdr:from>
    <cdr:to>
      <cdr:x>0.96831</cdr:x>
      <cdr:y>0.08848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925528" y="110848"/>
          <a:ext cx="1305421" cy="280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sz="1200"/>
            <a:t>Tesla</a:t>
          </a:r>
          <a:r>
            <a:rPr lang="en-US" sz="1200" baseline="0"/>
            <a:t> battery fires</a:t>
          </a:r>
          <a:endParaRPr lang="en-US" sz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4E048864-2E53-4545-A876-64A3611E8FCC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3AD3C710-49CC-44E3-9B57-95CBB01A6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1F44B779-7244-4686-AB28-9D1899816CFC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13C4A84-8069-4117-A5F8-FF712C94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smtClean="0"/>
              <a:t>In the model these two parameters are both endogenous, which means that they are determined by the interaction other model parameters and not by a baseline forecast. This creates increasing returns to adoption. </a:t>
            </a:r>
          </a:p>
          <a:p>
            <a:pPr marL="171450" indent="-171450">
              <a:buFontTx/>
              <a:buChar char="-"/>
            </a:pPr>
            <a:endParaRPr lang="en-CA" baseline="0" dirty="0" smtClean="0"/>
          </a:p>
          <a:p>
            <a:pPr marL="171450" indent="-171450">
              <a:buFontTx/>
              <a:buChar char="-"/>
            </a:pPr>
            <a:r>
              <a:rPr lang="en-CA" baseline="0" dirty="0" smtClean="0"/>
              <a:t>Most of the uncertainty surrounding the outcome of technology-specific policies comes from uncertainties over the strength of IRA effects. </a:t>
            </a:r>
          </a:p>
          <a:p>
            <a:pPr marL="171450" indent="-171450">
              <a:buFontTx/>
              <a:buChar char="-"/>
            </a:pPr>
            <a:endParaRPr lang="en-CA" b="1" baseline="0" dirty="0" smtClean="0"/>
          </a:p>
          <a:p>
            <a:pPr marL="171450" indent="-171450">
              <a:buFontTx/>
              <a:buChar char="-"/>
            </a:pPr>
            <a:r>
              <a:rPr lang="en-CA" b="0" baseline="0" dirty="0" smtClean="0"/>
              <a:t>The neighbour effect is included through upfront non-financial or intangible costs that decline based on increased market share, by an s-shaped curve.</a:t>
            </a:r>
          </a:p>
          <a:p>
            <a:pPr marL="171450" indent="-171450">
              <a:buFontTx/>
              <a:buChar char="-"/>
            </a:pPr>
            <a:endParaRPr lang="en-CA" b="0" baseline="0" dirty="0" smtClean="0"/>
          </a:p>
          <a:p>
            <a:pPr marL="171450" indent="-171450">
              <a:buFontTx/>
              <a:buChar char="-"/>
            </a:pPr>
            <a:r>
              <a:rPr lang="en-CA" b="0" baseline="0" dirty="0" smtClean="0"/>
              <a:t>Also when a technology is more adopted, its production increases which for new technologies decreases the purchase price through learning and economies of scale (until it eventually reaches its long term, mature cost). </a:t>
            </a:r>
          </a:p>
          <a:p>
            <a:pPr marL="171450" indent="-171450">
              <a:buFontTx/>
              <a:buChar char="-"/>
            </a:pPr>
            <a:endParaRPr lang="en-CA" b="0" baseline="0" dirty="0" smtClean="0"/>
          </a:p>
          <a:p>
            <a:pPr marL="171450" indent="-171450">
              <a:buFontTx/>
              <a:buChar char="-"/>
            </a:pPr>
            <a:r>
              <a:rPr lang="en-CA" b="0" baseline="0" dirty="0" smtClean="0"/>
              <a:t>This is a stylized example. The dynamics of these effects may be different for each specific vehicle technology.</a:t>
            </a:r>
          </a:p>
          <a:p>
            <a:pPr marL="171450" indent="-171450">
              <a:buFontTx/>
              <a:buChar char="-"/>
            </a:pPr>
            <a:endParaRPr lang="en-CA" b="0" baseline="0" dirty="0" smtClean="0"/>
          </a:p>
          <a:p>
            <a:pPr marL="171450" indent="-171450">
              <a:buFontTx/>
              <a:buChar char="-"/>
            </a:pPr>
            <a:r>
              <a:rPr lang="en-CA" b="0" baseline="0" dirty="0" smtClean="0"/>
              <a:t>The concern with tech-neutral policies is that you might need to reach a key threshold to activate these effects if at all. This is the theoretical justification for tech-specific policies</a:t>
            </a:r>
          </a:p>
          <a:p>
            <a:pPr marL="171450" indent="-171450">
              <a:buFontTx/>
              <a:buChar char="-"/>
            </a:pPr>
            <a:endParaRPr lang="en-CA" b="0" baseline="0" dirty="0" smtClean="0"/>
          </a:p>
          <a:p>
            <a:pPr marL="171450" indent="-171450">
              <a:buFontTx/>
              <a:buChar char="-"/>
            </a:pPr>
            <a:r>
              <a:rPr lang="en-CA" b="0" baseline="0" dirty="0" smtClean="0"/>
              <a:t>Again we are uncertain of the exact dynamics of </a:t>
            </a:r>
            <a:r>
              <a:rPr lang="en-CA" b="0" baseline="0" smtClean="0"/>
              <a:t>these effects</a:t>
            </a:r>
            <a:endParaRPr lang="en-CA" b="0" baseline="0" dirty="0" smtClean="0"/>
          </a:p>
          <a:p>
            <a:pPr marL="171450" indent="-171450">
              <a:buFontTx/>
              <a:buChar char="-"/>
            </a:pPr>
            <a:endParaRPr lang="en-CA" b="0" baseline="0" dirty="0" smtClean="0"/>
          </a:p>
          <a:p>
            <a:pPr marL="171450" indent="-171450">
              <a:buFontTx/>
              <a:buChar char="-"/>
            </a:pPr>
            <a:endParaRPr lang="en-CA" b="0" baseline="0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A70B-5582-46DD-8861-64F206560B69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59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FA467-C6DB-4470-ABC4-0520C62CF80F}" type="slidenum">
              <a:rPr lang="en-US">
                <a:solidFill>
                  <a:prstClr val="black"/>
                </a:solidFill>
              </a:rPr>
              <a:pPr eaLnBrk="1" hangingPunct="1"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was: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BC42-07E6-9E4D-B054-E98ACCCBFF2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68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Versa = 6.7</a:t>
            </a:r>
            <a:r>
              <a:rPr lang="en-US" baseline="0" dirty="0" smtClean="0"/>
              <a:t> L/100km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= ~150g/</a:t>
            </a:r>
            <a:r>
              <a:rPr lang="en-US" baseline="0" smtClean="0"/>
              <a:t>km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81DD-B8EA-F74B-85F8-6AA5E7CEB7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9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8663" cy="34036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1038"/>
            <a:ext cx="4537075" cy="34036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BDC58-F67A-47CE-881B-9422C93CAFA2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7635875" y="6351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1800" b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8693150" y="0"/>
            <a:ext cx="450850" cy="37782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8645525" y="-28575"/>
            <a:ext cx="557213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fld id="{4BAAB7B3-9AB0-4F29-8764-A69C4561D7F5}" type="slidenum">
              <a:rPr lang="en-US" sz="2400" b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sz="2400" b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05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BF373-1BB0-4302-AFB8-097D242B1E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8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84F8-AF68-4588-8CC0-D01C640B43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08F9-0F04-446B-A209-D5BADA9344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5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93DB-A122-4198-BB91-90BF290082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2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E98A-E0B8-4ADB-AF44-E2830A97AC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F2E-0B28-4A78-B77F-272C5889CD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9DCC-F6AC-4B50-AFA6-9AF092B45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2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5BF2-1D5C-4EE3-B732-B83201E6B2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5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A66B-87CF-4262-92D2-C531C2FD4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4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9DCC-F6AC-4B50-AFA6-9AF092B45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1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5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3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06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54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2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2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59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47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8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18ADC-95EC-413A-A632-11957C536088}" type="datetimeFigureOut">
              <a:rPr lang="en-CA" smtClean="0"/>
              <a:pPr/>
              <a:t>20/08/2014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99734-9AAA-45FF-8759-A30031D206F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5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8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55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96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15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22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3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86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4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05/30/2003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0279-CCD6-4C76-A176-141BDB624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03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697-A9F4-45BD-81A8-6CEBEA9858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07D1-3970-4349-8FAD-15082514000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4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BFF35-2BD5-415E-9458-E5994556BF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1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5720-9A1C-4623-9688-2814D1116C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73E1-7ED1-4C8C-8D7B-3049382D7A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2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F209-2C89-46F9-8932-FC34B7E9A2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6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FD708-53C6-43F1-A4B5-9B076715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684213"/>
            <a:ext cx="8229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465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24" r:id="rId2"/>
    <p:sldLayoutId id="2147483728" r:id="rId3"/>
    <p:sldLayoutId id="214748372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ln w="6350">
            <a:noFill/>
          </a:ln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0"/>
        </a:spcBef>
        <a:spcAft>
          <a:spcPct val="50000"/>
        </a:spcAft>
        <a:buClr>
          <a:srgbClr val="F9F9F9"/>
        </a:buClr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8650" indent="-284163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Font typeface="Arial" charset="0"/>
        <a:buChar char="–"/>
        <a:defRPr sz="24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914400" indent="-171450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316038" indent="-231775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00000"/>
        <a:buFont typeface="Arial" charset="0"/>
        <a:buChar char="–"/>
        <a:defRPr sz="2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598613" indent="-168275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FB27B6-DA06-4EE3-9D97-63DA93022914}" type="slidenum">
              <a:rPr lang="en-US" b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326697-A9F4-45BD-81A8-6CEBEA985889}" type="datetimeFigureOut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20/08/2014</a:t>
            </a:fld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A607D1-3970-4349-8FAD-150825140003}" type="slidenum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4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326697-A9F4-45BD-81A8-6CEBEA985889}" type="datetimeFigureOut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20/08/2014</a:t>
            </a:fld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A607D1-3970-4349-8FAD-150825140003}" type="slidenum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9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wmf"/><Relationship Id="rId4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wmf"/><Relationship Id="rId4" Type="http://schemas.openxmlformats.org/officeDocument/2006/relationships/image" Target="../media/image36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/>
          </p:cNvSpPr>
          <p:nvPr/>
        </p:nvSpPr>
        <p:spPr bwMode="auto">
          <a:xfrm>
            <a:off x="438150" y="366122"/>
            <a:ext cx="8223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CA" sz="4000" dirty="0" smtClean="0">
                <a:solidFill>
                  <a:srgbClr val="FFFF00"/>
                </a:solidFill>
              </a:rPr>
              <a:t>Electric Vehicles:</a:t>
            </a:r>
            <a:endParaRPr lang="en-CA" dirty="0" smtClean="0">
              <a:solidFill>
                <a:srgbClr val="FFFF00"/>
              </a:solidFill>
            </a:endParaRPr>
          </a:p>
          <a:p>
            <a:r>
              <a:rPr lang="en-CA" sz="3600" dirty="0" smtClean="0"/>
              <a:t>Matching Low-Carbon Technology to People and Policy</a:t>
            </a:r>
            <a:endParaRPr lang="en-CA" sz="3200" dirty="0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1658111" y="5363554"/>
            <a:ext cx="5653405" cy="147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CA" sz="2000" dirty="0" smtClean="0"/>
              <a:t>Jonn Axsen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CA" sz="2000" dirty="0" smtClean="0"/>
              <a:t>Resource and Environmental Management</a:t>
            </a:r>
            <a:br>
              <a:rPr lang="en-CA" sz="2000" dirty="0" smtClean="0"/>
            </a:br>
            <a:r>
              <a:rPr lang="en-CA" sz="2000" dirty="0" smtClean="0"/>
              <a:t>Simon Fraser University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CA" sz="2000" dirty="0" smtClean="0"/>
              <a:t>August </a:t>
            </a:r>
            <a:r>
              <a:rPr lang="en-CA" sz="2000" dirty="0" smtClean="0"/>
              <a:t>20</a:t>
            </a:r>
            <a:r>
              <a:rPr lang="en-CA" sz="2000" dirty="0" smtClean="0"/>
              <a:t>, </a:t>
            </a:r>
            <a:r>
              <a:rPr lang="en-CA" sz="2000" dirty="0" smtClean="0"/>
              <a:t>2014</a:t>
            </a:r>
            <a:endParaRPr lang="en-CA" sz="2000" dirty="0"/>
          </a:p>
        </p:txBody>
      </p:sp>
      <p:pic>
        <p:nvPicPr>
          <p:cNvPr id="12" name="Picture 3" descr="SFU_BlockSFUTag_P187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16" y="5887927"/>
            <a:ext cx="1832484" cy="9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00" y="2869158"/>
            <a:ext cx="3009062" cy="162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45" y="2369689"/>
            <a:ext cx="2380631" cy="12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tesla roads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5" y="3635021"/>
            <a:ext cx="2258518" cy="16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" y="5239068"/>
            <a:ext cx="1623399" cy="16084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Media attention and key trigger events for plug-in electric vehicles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42371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Source: Melton, </a:t>
            </a:r>
            <a:r>
              <a:rPr lang="en-CA" sz="1200" b="0" i="1" dirty="0" err="1" smtClean="0">
                <a:solidFill>
                  <a:prstClr val="black"/>
                </a:solidFill>
                <a:latin typeface="Calibri"/>
              </a:rPr>
              <a:t>Axsen</a:t>
            </a: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en-CA" sz="1200" b="0" i="1" dirty="0" err="1" smtClean="0">
                <a:solidFill>
                  <a:prstClr val="black"/>
                </a:solidFill>
                <a:latin typeface="Calibri"/>
              </a:rPr>
              <a:t>Sperling</a:t>
            </a: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 (2014)</a:t>
            </a:r>
            <a:endParaRPr lang="en-CA" sz="1200" b="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6823" y="1289084"/>
            <a:ext cx="7530353" cy="5020236"/>
            <a:chOff x="0" y="0"/>
            <a:chExt cx="7467600" cy="4876800"/>
          </a:xfrm>
        </p:grpSpPr>
        <p:graphicFrame>
          <p:nvGraphicFramePr>
            <p:cNvPr id="10" name="Chart 9"/>
            <p:cNvGraphicFramePr/>
            <p:nvPr/>
          </p:nvGraphicFramePr>
          <p:xfrm>
            <a:off x="0" y="0"/>
            <a:ext cx="746760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Chart 10"/>
            <p:cNvGraphicFramePr/>
            <p:nvPr/>
          </p:nvGraphicFramePr>
          <p:xfrm>
            <a:off x="0" y="4419601"/>
            <a:ext cx="7467600" cy="45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43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Evaluations and innovation activities for plug-in electric vehicles</a:t>
            </a:r>
            <a:endParaRPr lang="en-CA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424136"/>
            <a:ext cx="7467600" cy="5029200"/>
            <a:chOff x="0" y="0"/>
            <a:chExt cx="7467600" cy="5029200"/>
          </a:xfrm>
        </p:grpSpPr>
        <p:graphicFrame>
          <p:nvGraphicFramePr>
            <p:cNvPr id="8" name="Chart 7"/>
            <p:cNvGraphicFramePr/>
            <p:nvPr/>
          </p:nvGraphicFramePr>
          <p:xfrm>
            <a:off x="0" y="0"/>
            <a:ext cx="7464175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/>
            <p:nvPr/>
          </p:nvGraphicFramePr>
          <p:xfrm>
            <a:off x="0" y="4419601"/>
            <a:ext cx="7467600" cy="609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83568" y="642371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Source: Melton, </a:t>
            </a:r>
            <a:r>
              <a:rPr lang="en-CA" sz="1200" b="0" i="1" dirty="0" err="1" smtClean="0">
                <a:solidFill>
                  <a:prstClr val="black"/>
                </a:solidFill>
                <a:latin typeface="Calibri"/>
              </a:rPr>
              <a:t>Axsen</a:t>
            </a: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en-CA" sz="1200" b="0" i="1" dirty="0" err="1" smtClean="0">
                <a:solidFill>
                  <a:prstClr val="black"/>
                </a:solidFill>
                <a:latin typeface="Calibri"/>
              </a:rPr>
              <a:t>Sperling</a:t>
            </a: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 (2014). Notes: Prototype index 1991=100, derived from </a:t>
            </a:r>
            <a:r>
              <a:rPr lang="en-CA" sz="1200" b="0" i="1" dirty="0" err="1" smtClean="0">
                <a:solidFill>
                  <a:prstClr val="black"/>
                </a:solidFill>
                <a:latin typeface="Calibri"/>
              </a:rPr>
              <a:t>Sierzchula</a:t>
            </a: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 et al. (2012); funding index 1992=100, derived from DoE  (2014)</a:t>
            </a:r>
            <a:endParaRPr lang="en-CA" sz="1200" b="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2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3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r>
              <a:rPr lang="en-US" sz="4000" dirty="0" smtClean="0">
                <a:solidFill>
                  <a:srgbClr val="FFFF00"/>
                </a:solidFill>
              </a:rPr>
              <a:t> PEVs can have low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17093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517179"/>
              </p:ext>
            </p:extLst>
          </p:nvPr>
        </p:nvGraphicFramePr>
        <p:xfrm>
          <a:off x="1196788" y="1371600"/>
          <a:ext cx="7463118" cy="500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97706" y="195943"/>
            <a:ext cx="7772400" cy="1143000"/>
          </a:xfrm>
        </p:spPr>
        <p:txBody>
          <a:bodyPr/>
          <a:lstStyle/>
          <a:p>
            <a:r>
              <a:rPr lang="en-CA" dirty="0" smtClean="0"/>
              <a:t>EV batteries account for 7-15% of</a:t>
            </a:r>
            <a:br>
              <a:rPr lang="en-CA" dirty="0" smtClean="0"/>
            </a:br>
            <a:r>
              <a:rPr lang="en-CA" u="sng" dirty="0" smtClean="0"/>
              <a:t>lifecycle</a:t>
            </a:r>
            <a:r>
              <a:rPr lang="en-CA" dirty="0" smtClean="0"/>
              <a:t> environmental impacts</a:t>
            </a:r>
            <a:r>
              <a:rPr lang="en-CA" sz="4000" dirty="0" smtClean="0"/>
              <a:t> </a:t>
            </a:r>
            <a:endParaRPr lang="en-CA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/>
              <a:t>: </a:t>
            </a:r>
            <a:r>
              <a:rPr lang="en-CA" dirty="0" err="1" smtClean="0"/>
              <a:t>Notter</a:t>
            </a:r>
            <a:r>
              <a:rPr lang="en-CA" dirty="0" smtClean="0"/>
              <a:t> et al. (2010), </a:t>
            </a:r>
            <a:r>
              <a:rPr lang="en-CA" i="1" dirty="0" smtClean="0"/>
              <a:t>Environmental Science and Technology</a:t>
            </a:r>
            <a:endParaRPr lang="en-CA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581" y="2555224"/>
            <a:ext cx="13388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GHG</a:t>
            </a:r>
          </a:p>
          <a:p>
            <a:pPr algn="l"/>
            <a:r>
              <a:rPr lang="en-CA" sz="1800" dirty="0" smtClean="0">
                <a:solidFill>
                  <a:srgbClr val="FFFF00"/>
                </a:solidFill>
              </a:rPr>
              <a:t>Emissions</a:t>
            </a:r>
            <a:endParaRPr lang="en-CA" sz="2000" dirty="0">
              <a:solidFill>
                <a:srgbClr val="FFFF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81481" y="3070968"/>
            <a:ext cx="1" cy="12455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697246"/>
              </p:ext>
            </p:extLst>
          </p:nvPr>
        </p:nvGraphicFramePr>
        <p:xfrm>
          <a:off x="688968" y="1143000"/>
          <a:ext cx="8018852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Chart" r:id="rId4" imgW="7172257" imgH="4591140" progId="MSGraph.Chart.8">
                  <p:embed followColorScheme="full"/>
                </p:oleObj>
              </mc:Choice>
              <mc:Fallback>
                <p:oleObj name="Chart" r:id="rId4" imgW="7172257" imgH="45911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68" y="1143000"/>
                        <a:ext cx="8018852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64135" y="2509063"/>
            <a:ext cx="1043876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rgbClr val="FFFF00"/>
                </a:solidFill>
              </a:rPr>
              <a:t>Driving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Carbon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Intensity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rgbClr val="FFFF00"/>
                </a:solidFill>
              </a:rPr>
              <a:t>(gCO</a:t>
            </a:r>
            <a:r>
              <a:rPr lang="en-US" sz="1800" b="0" baseline="-25000" dirty="0" smtClean="0">
                <a:solidFill>
                  <a:srgbClr val="FFFF00"/>
                </a:solidFill>
              </a:rPr>
              <a:t>2</a:t>
            </a:r>
            <a:r>
              <a:rPr lang="en-US" sz="1800" b="0" dirty="0" smtClean="0">
                <a:solidFill>
                  <a:srgbClr val="FFFF00"/>
                </a:solidFill>
              </a:rPr>
              <a:t>/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mile</a:t>
            </a:r>
            <a:r>
              <a:rPr lang="en-US" sz="2000" b="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193480" y="1769498"/>
            <a:ext cx="457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EV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193480" y="2097004"/>
            <a:ext cx="10261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PHEV-40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10324" y="2424983"/>
            <a:ext cx="10261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PHEV-20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600" b="0" dirty="0" smtClean="0">
                <a:solidFill>
                  <a:srgbClr val="FFFF00"/>
                </a:solidFill>
                <a:latin typeface="+mj-lt"/>
              </a:rPr>
              <a:t>Carbon emissions greatly depend on the </a:t>
            </a:r>
            <a:r>
              <a:rPr lang="en-US" sz="3600" b="0" u="sng" dirty="0" smtClean="0">
                <a:solidFill>
                  <a:srgbClr val="FFFF00"/>
                </a:solidFill>
                <a:latin typeface="+mj-lt"/>
              </a:rPr>
              <a:t>source</a:t>
            </a:r>
            <a:r>
              <a:rPr lang="en-US" sz="3600" b="0" dirty="0" smtClean="0">
                <a:solidFill>
                  <a:srgbClr val="FFFF00"/>
                </a:solidFill>
                <a:latin typeface="+mj-lt"/>
              </a:rPr>
              <a:t> of electricity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193440" y="1939140"/>
            <a:ext cx="0" cy="3505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453540" y="1939140"/>
            <a:ext cx="0" cy="3505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46896" y="4950350"/>
            <a:ext cx="10486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00"/>
                </a:solidFill>
              </a:rPr>
              <a:t>California</a:t>
            </a: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304204" y="4929330"/>
            <a:ext cx="9439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</a:t>
            </a: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843940" y="232015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46%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>
            <a:off x="4453540" y="1939474"/>
            <a:ext cx="4763" cy="14790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6876400" y="4781960"/>
            <a:ext cx="1447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 flipV="1">
            <a:off x="6876400" y="466131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V="1">
            <a:off x="8324200" y="466131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7212950" y="444699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</a:t>
            </a: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4514200" y="4778183"/>
            <a:ext cx="2133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 flipV="1">
            <a:off x="4514200" y="4657533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 flipV="1">
            <a:off x="6647800" y="4668043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819000" y="444322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Gas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08714" y="6545426"/>
            <a:ext cx="475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/>
              <a:t>: Axsen et al. (2011), </a:t>
            </a:r>
            <a:r>
              <a:rPr lang="en-CA" i="1" dirty="0" smtClean="0"/>
              <a:t>Energy Policy</a:t>
            </a:r>
            <a:endParaRPr lang="en-CA" i="1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818290" y="1580318"/>
            <a:ext cx="16979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vehicles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818290" y="2859948"/>
            <a:ext cx="776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40281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390913"/>
              </p:ext>
            </p:extLst>
          </p:nvPr>
        </p:nvGraphicFramePr>
        <p:xfrm>
          <a:off x="688968" y="1143000"/>
          <a:ext cx="8018852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Chart" r:id="rId4" imgW="7172257" imgH="4591140" progId="MSGraph.Chart.8">
                  <p:embed followColorScheme="full"/>
                </p:oleObj>
              </mc:Choice>
              <mc:Fallback>
                <p:oleObj name="Chart" r:id="rId4" imgW="7172257" imgH="45911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68" y="1143000"/>
                        <a:ext cx="8018852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64135" y="2509063"/>
            <a:ext cx="1043876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rgbClr val="FFFF00"/>
                </a:solidFill>
              </a:rPr>
              <a:t>Driving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Carbon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Intensity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rgbClr val="FFFF00"/>
                </a:solidFill>
              </a:rPr>
              <a:t>(gCO</a:t>
            </a:r>
            <a:r>
              <a:rPr lang="en-US" sz="1800" b="0" baseline="-25000" dirty="0" smtClean="0">
                <a:solidFill>
                  <a:srgbClr val="FFFF00"/>
                </a:solidFill>
              </a:rPr>
              <a:t>2</a:t>
            </a:r>
            <a:r>
              <a:rPr lang="en-US" sz="1800" b="0" dirty="0" smtClean="0">
                <a:solidFill>
                  <a:srgbClr val="FFFF00"/>
                </a:solidFill>
              </a:rPr>
              <a:t>/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mile</a:t>
            </a:r>
            <a:r>
              <a:rPr lang="en-US" sz="2000" b="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18290" y="1580318"/>
            <a:ext cx="16979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vehicles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18290" y="2859948"/>
            <a:ext cx="776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193480" y="1769498"/>
            <a:ext cx="457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EV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193480" y="2097004"/>
            <a:ext cx="10261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PHEV-40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10324" y="2424983"/>
            <a:ext cx="10261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PHEV-20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0" dirty="0" smtClean="0">
                <a:solidFill>
                  <a:srgbClr val="FFFF00"/>
                </a:solidFill>
                <a:latin typeface="+mj-lt"/>
              </a:rPr>
              <a:t>We should look at PEV as a </a:t>
            </a:r>
            <a:r>
              <a:rPr lang="en-US" sz="3200" b="0" u="sng" dirty="0" smtClean="0">
                <a:solidFill>
                  <a:srgbClr val="FFFF00"/>
                </a:solidFill>
                <a:latin typeface="+mj-lt"/>
              </a:rPr>
              <a:t>pathway</a:t>
            </a:r>
            <a:r>
              <a:rPr lang="en-US" sz="3200" b="0" dirty="0" smtClean="0">
                <a:solidFill>
                  <a:srgbClr val="FFFF00"/>
                </a:solidFill>
                <a:latin typeface="+mj-lt"/>
              </a:rPr>
              <a:t>,</a:t>
            </a:r>
            <a:br>
              <a:rPr lang="en-US" sz="3200" b="0" dirty="0" smtClean="0">
                <a:solidFill>
                  <a:srgbClr val="FFFF00"/>
                </a:solidFill>
                <a:latin typeface="+mj-lt"/>
              </a:rPr>
            </a:br>
            <a:r>
              <a:rPr lang="en-US" sz="3200" b="0" dirty="0" smtClean="0">
                <a:solidFill>
                  <a:srgbClr val="FFFF00"/>
                </a:solidFill>
                <a:latin typeface="+mj-lt"/>
              </a:rPr>
              <a:t>electrify as we decarbonize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193440" y="1939140"/>
            <a:ext cx="0" cy="3505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381520" y="1939140"/>
            <a:ext cx="0" cy="3505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31969" y="4950350"/>
            <a:ext cx="891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00"/>
                </a:solidFill>
              </a:rPr>
              <a:t>U.S.</a:t>
            </a: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Future?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517211" y="4929330"/>
            <a:ext cx="7309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</a:t>
            </a: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>
            <a:off x="3386282" y="1939474"/>
            <a:ext cx="0" cy="25169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8714" y="6545426"/>
            <a:ext cx="475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/>
              <a:t>: Axsen et al. (2011), </a:t>
            </a:r>
            <a:r>
              <a:rPr lang="en-CA" i="1" dirty="0" smtClean="0"/>
              <a:t>Energy Policy</a:t>
            </a:r>
            <a:endParaRPr lang="en-CA" i="1" dirty="0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3487030" y="4456386"/>
            <a:ext cx="2590800" cy="609600"/>
          </a:xfrm>
          <a:prstGeom prst="leftArrow">
            <a:avLst>
              <a:gd name="adj1" fmla="val 50000"/>
              <a:gd name="adj2" fmla="val 106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smtClean="0">
                <a:solidFill>
                  <a:srgbClr val="000000"/>
                </a:solidFill>
                <a:latin typeface="+mj-lt"/>
              </a:rPr>
              <a:t>Green electricity</a:t>
            </a: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6200646" y="1983859"/>
            <a:ext cx="0" cy="1118936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20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09462"/>
              </p:ext>
            </p:extLst>
          </p:nvPr>
        </p:nvGraphicFramePr>
        <p:xfrm>
          <a:off x="688968" y="1143000"/>
          <a:ext cx="8018852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Chart" r:id="rId4" imgW="7172257" imgH="4591140" progId="MSGraph.Chart.8">
                  <p:embed followColorScheme="full"/>
                </p:oleObj>
              </mc:Choice>
              <mc:Fallback>
                <p:oleObj name="Chart" r:id="rId4" imgW="7172257" imgH="45911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68" y="1143000"/>
                        <a:ext cx="8018852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64135" y="2509063"/>
            <a:ext cx="1043876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rgbClr val="FFFF00"/>
                </a:solidFill>
              </a:rPr>
              <a:t>Driving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Carbon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Intensity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b="0" dirty="0" smtClean="0">
                <a:solidFill>
                  <a:srgbClr val="FFFF00"/>
                </a:solidFill>
              </a:rPr>
              <a:t>(gCO</a:t>
            </a:r>
            <a:r>
              <a:rPr lang="en-US" sz="1800" b="0" baseline="-25000" dirty="0" smtClean="0">
                <a:solidFill>
                  <a:srgbClr val="FFFF00"/>
                </a:solidFill>
              </a:rPr>
              <a:t>2</a:t>
            </a:r>
            <a:r>
              <a:rPr lang="en-US" sz="1800" b="0" dirty="0" smtClean="0">
                <a:solidFill>
                  <a:srgbClr val="FFFF00"/>
                </a:solidFill>
              </a:rPr>
              <a:t>/</a:t>
            </a:r>
            <a:br>
              <a:rPr lang="en-US" sz="1800" b="0" dirty="0" smtClean="0">
                <a:solidFill>
                  <a:srgbClr val="FFFF00"/>
                </a:solidFill>
              </a:rPr>
            </a:br>
            <a:r>
              <a:rPr lang="en-US" sz="1800" b="0" dirty="0" smtClean="0">
                <a:solidFill>
                  <a:srgbClr val="FFFF00"/>
                </a:solidFill>
              </a:rPr>
              <a:t>mile</a:t>
            </a:r>
            <a:r>
              <a:rPr lang="en-US" sz="2000" b="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18290" y="1580318"/>
            <a:ext cx="16979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vehicles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18290" y="2859948"/>
            <a:ext cx="776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193480" y="1769498"/>
            <a:ext cx="457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EV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193480" y="2097004"/>
            <a:ext cx="10261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PHEV-40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10324" y="2424983"/>
            <a:ext cx="10261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FF"/>
                </a:solidFill>
              </a:rPr>
              <a:t>PHEV-20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600" b="0" dirty="0" smtClean="0">
                <a:solidFill>
                  <a:srgbClr val="FFFF00"/>
                </a:solidFill>
                <a:latin typeface="+mj-lt"/>
              </a:rPr>
              <a:t>The case for EVs is more clear in </a:t>
            </a:r>
            <a:r>
              <a:rPr lang="en-US" sz="3600" b="0" u="sng" dirty="0" smtClean="0">
                <a:solidFill>
                  <a:srgbClr val="FFFF00"/>
                </a:solidFill>
                <a:latin typeface="+mj-lt"/>
              </a:rPr>
              <a:t>Canada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08714" y="6545426"/>
            <a:ext cx="475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/>
              <a:t>: Axsen et al. (2011), </a:t>
            </a:r>
            <a:r>
              <a:rPr lang="en-CA" i="1" dirty="0" smtClean="0"/>
              <a:t>Energy Policy</a:t>
            </a:r>
            <a:endParaRPr lang="en-CA" i="1" dirty="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493880" y="1970670"/>
            <a:ext cx="0" cy="3505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16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626480" y="1970670"/>
            <a:ext cx="0" cy="3505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16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626480" y="4937210"/>
            <a:ext cx="7309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</a:t>
            </a: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424030" y="4981660"/>
            <a:ext cx="833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Alberta</a:t>
            </a: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693280" y="1970670"/>
            <a:ext cx="0" cy="350520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  <a:defRPr/>
            </a:pPr>
            <a:endParaRPr lang="en-CA" sz="1600" b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693280" y="4937210"/>
            <a:ext cx="9012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810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4a. Consumers: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Low awareness</a:t>
            </a:r>
          </a:p>
        </p:txBody>
      </p:sp>
    </p:spTree>
    <p:extLst>
      <p:ext uri="{BB962C8B-B14F-4D97-AF65-F5344CB8AC3E}">
        <p14:creationId xmlns:p14="http://schemas.microsoft.com/office/powerpoint/2010/main" val="9101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006"/>
            <a:ext cx="9144000" cy="38153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147"/>
            <a:ext cx="8229600" cy="655544"/>
          </a:xfrm>
        </p:spPr>
        <p:txBody>
          <a:bodyPr/>
          <a:lstStyle/>
          <a:p>
            <a:r>
              <a:rPr lang="en-US" dirty="0" smtClean="0"/>
              <a:t>Canadian PEV Survey (CPEVS 2013)</a:t>
            </a:r>
            <a:br>
              <a:rPr lang="en-US" dirty="0" smtClean="0"/>
            </a:br>
            <a:r>
              <a:rPr lang="en-US" dirty="0" smtClean="0"/>
              <a:t>n = 1754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20288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Sample </a:t>
            </a:r>
            <a:r>
              <a:rPr lang="en-US" sz="2400" dirty="0">
                <a:solidFill>
                  <a:srgbClr val="FFFF00"/>
                </a:solidFill>
              </a:rPr>
              <a:t>is </a:t>
            </a:r>
            <a:r>
              <a:rPr lang="en-US" sz="2400" b="1" dirty="0">
                <a:solidFill>
                  <a:srgbClr val="FFFF00"/>
                </a:solidFill>
              </a:rPr>
              <a:t>generally representative of new car buyers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Older, higher income, more highly educated, 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more </a:t>
            </a:r>
            <a:r>
              <a:rPr lang="en-US" sz="2400" dirty="0">
                <a:solidFill>
                  <a:srgbClr val="FFFF00"/>
                </a:solidFill>
              </a:rPr>
              <a:t>likely to own their own home</a:t>
            </a:r>
          </a:p>
        </p:txBody>
      </p:sp>
    </p:spTree>
    <p:extLst>
      <p:ext uri="{BB962C8B-B14F-4D97-AF65-F5344CB8AC3E}">
        <p14:creationId xmlns:p14="http://schemas.microsoft.com/office/powerpoint/2010/main" val="19874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506816" y="143188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Confusion of innovations: </a:t>
            </a:r>
            <a:b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“How is each of the following vehicle fueled?</a:t>
            </a:r>
            <a:endParaRPr lang="en-US" sz="36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3457" y="6550223"/>
            <a:ext cx="653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Axsen, Bailey and </a:t>
            </a:r>
            <a:r>
              <a:rPr lang="en-CA" dirty="0" err="1" smtClean="0"/>
              <a:t>Kamiya</a:t>
            </a:r>
            <a:r>
              <a:rPr lang="en-CA" dirty="0" smtClean="0"/>
              <a:t> (2013), CPEVS 2013 Preliminary Report</a:t>
            </a:r>
            <a:endParaRPr lang="en-CA" i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1306286"/>
            <a:ext cx="8675916" cy="5007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46714" y="1393371"/>
            <a:ext cx="44196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646710" y="2797661"/>
            <a:ext cx="44196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646706" y="4191065"/>
            <a:ext cx="44196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3"/>
          <p:cNvSpPr>
            <a:spLocks noGrp="1"/>
          </p:cNvSpPr>
          <p:nvPr>
            <p:ph type="body" idx="4294967295"/>
          </p:nvPr>
        </p:nvSpPr>
        <p:spPr>
          <a:xfrm>
            <a:off x="315310" y="1239660"/>
            <a:ext cx="8828690" cy="45410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effectLst/>
              </a:rPr>
              <a:t>Topics: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“Sustainable” technology (PEVs, smart grid, etc.)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Citizen acceptance of energy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Policy design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“Green” values and lifestyle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Social influence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effectLst/>
              </a:rPr>
              <a:t>Methods:</a:t>
            </a:r>
            <a:endParaRPr lang="en-US" dirty="0">
              <a:solidFill>
                <a:srgbClr val="FFFF00"/>
              </a:solidFill>
              <a:effectLst/>
            </a:endParaRP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Surveys (consumers, citizens)</a:t>
            </a:r>
            <a:endParaRPr lang="en-US" sz="2000" dirty="0">
              <a:effectLst/>
            </a:endParaRP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Interviews </a:t>
            </a:r>
            <a:endParaRPr lang="en-US" sz="2000" dirty="0">
              <a:effectLst/>
            </a:endParaRP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Energy-economy modeling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000" dirty="0" smtClean="0">
                <a:effectLst/>
              </a:rPr>
              <a:t>Qualitative methods (media analysis, policy analysis)</a:t>
            </a:r>
            <a:endParaRPr lang="en-US" sz="2000" dirty="0">
              <a:effectLst/>
            </a:endParaRP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endParaRPr lang="en-US" sz="2000" dirty="0" smtClean="0">
              <a:effectLst/>
            </a:endParaRPr>
          </a:p>
        </p:txBody>
      </p:sp>
      <p:sp>
        <p:nvSpPr>
          <p:cNvPr id="4" name="Rectangle 12"/>
          <p:cNvSpPr>
            <a:spLocks noGrp="1"/>
          </p:cNvSpPr>
          <p:nvPr>
            <p:ph type="title" idx="4294967295"/>
          </p:nvPr>
        </p:nvSpPr>
        <p:spPr>
          <a:xfrm>
            <a:off x="141514" y="-39175"/>
            <a:ext cx="8714196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My research program at SFU: </a:t>
            </a:r>
            <a:b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Social and technical aspect of sustainability</a:t>
            </a:r>
            <a:endParaRPr lang="en-US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14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5363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4b. Consumers: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want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plug-in hybrid vehicles</a:t>
            </a:r>
          </a:p>
        </p:txBody>
      </p:sp>
    </p:spTree>
    <p:extLst>
      <p:ext uri="{BB962C8B-B14F-4D97-AF65-F5344CB8AC3E}">
        <p14:creationId xmlns:p14="http://schemas.microsoft.com/office/powerpoint/2010/main" val="15483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2"/>
          <p:cNvSpPr>
            <a:spLocks/>
          </p:cNvSpPr>
          <p:nvPr/>
        </p:nvSpPr>
        <p:spPr bwMode="auto">
          <a:xfrm>
            <a:off x="489858" y="212504"/>
            <a:ext cx="8229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People are more attracted to PHEVs,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not so much EVs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3457" y="6550223"/>
            <a:ext cx="653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Axsen, Bailey and </a:t>
            </a:r>
            <a:r>
              <a:rPr lang="en-CA" dirty="0" err="1" smtClean="0"/>
              <a:t>Kamiya</a:t>
            </a:r>
            <a:r>
              <a:rPr lang="en-CA" dirty="0" smtClean="0"/>
              <a:t> (2013), CPEVS 2013 Preliminary Report</a:t>
            </a:r>
            <a:endParaRPr lang="en-CA" i="1" dirty="0"/>
          </a:p>
        </p:txBody>
      </p:sp>
      <p:pic>
        <p:nvPicPr>
          <p:cNvPr id="29698" name="Picture 2" descr="PEV_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362529"/>
            <a:ext cx="856874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486600" y="1567542"/>
            <a:ext cx="3949829" cy="4136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51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4c. Consumers: 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variety of motives</a:t>
            </a:r>
          </a:p>
        </p:txBody>
      </p:sp>
    </p:spTree>
    <p:extLst>
      <p:ext uri="{BB962C8B-B14F-4D97-AF65-F5344CB8AC3E}">
        <p14:creationId xmlns:p14="http://schemas.microsoft.com/office/powerpoint/2010/main" val="19818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91787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“PEV-enthusiasts” have very high willingness-to-pay – an extreme segment</a:t>
            </a:r>
            <a:endParaRPr lang="en-US" sz="28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010551"/>
              </p:ext>
            </p:extLst>
          </p:nvPr>
        </p:nvGraphicFramePr>
        <p:xfrm>
          <a:off x="1255259" y="1541019"/>
          <a:ext cx="7605713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658" y="3080668"/>
            <a:ext cx="12859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Willingness-</a:t>
            </a:r>
            <a:br>
              <a:rPr lang="en-CA" dirty="0" smtClean="0"/>
            </a:br>
            <a:r>
              <a:rPr lang="en-CA" dirty="0" smtClean="0"/>
              <a:t>to-pay</a:t>
            </a:r>
            <a:br>
              <a:rPr lang="en-CA" dirty="0" smtClean="0"/>
            </a:br>
            <a:r>
              <a:rPr lang="en-CA" dirty="0" smtClean="0"/>
              <a:t>(relative to</a:t>
            </a:r>
            <a:br>
              <a:rPr lang="en-CA" dirty="0" smtClean="0"/>
            </a:br>
            <a:r>
              <a:rPr lang="en-CA" dirty="0" smtClean="0"/>
              <a:t>conventional</a:t>
            </a:r>
          </a:p>
          <a:p>
            <a:r>
              <a:rPr lang="en-CA" dirty="0" smtClean="0"/>
              <a:t>Vehicle)</a:t>
            </a:r>
            <a:endParaRPr lang="en-CA" dirty="0"/>
          </a:p>
        </p:txBody>
      </p:sp>
      <p:sp>
        <p:nvSpPr>
          <p:cNvPr id="4" name="Right Brace 3"/>
          <p:cNvSpPr/>
          <p:nvPr/>
        </p:nvSpPr>
        <p:spPr>
          <a:xfrm rot="16200000">
            <a:off x="2702377" y="1385201"/>
            <a:ext cx="299366" cy="1012386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290378" y="1436996"/>
            <a:ext cx="2015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PEV-enthusiasts (8%)</a:t>
            </a:r>
            <a:endParaRPr lang="en-CA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4008670" y="4476744"/>
            <a:ext cx="299366" cy="1012386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773336" y="4125767"/>
            <a:ext cx="889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PHEV-</a:t>
            </a:r>
          </a:p>
          <a:p>
            <a:r>
              <a:rPr lang="en-CA" dirty="0" smtClean="0"/>
              <a:t>oriented</a:t>
            </a:r>
            <a:br>
              <a:rPr lang="en-CA" dirty="0" smtClean="0"/>
            </a:br>
            <a:r>
              <a:rPr lang="en-CA" dirty="0" smtClean="0"/>
              <a:t> (25%)</a:t>
            </a:r>
            <a:endParaRPr lang="en-CA" dirty="0"/>
          </a:p>
        </p:txBody>
      </p:sp>
      <p:sp>
        <p:nvSpPr>
          <p:cNvPr id="9" name="Right Brace 8"/>
          <p:cNvSpPr/>
          <p:nvPr/>
        </p:nvSpPr>
        <p:spPr>
          <a:xfrm rot="16200000">
            <a:off x="5369416" y="4781548"/>
            <a:ext cx="299366" cy="1012386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134082" y="4430571"/>
            <a:ext cx="889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HEV-</a:t>
            </a:r>
          </a:p>
          <a:p>
            <a:r>
              <a:rPr lang="en-CA" dirty="0" smtClean="0"/>
              <a:t>oriented</a:t>
            </a:r>
            <a:br>
              <a:rPr lang="en-CA" dirty="0" smtClean="0"/>
            </a:br>
            <a:r>
              <a:rPr lang="en-CA" dirty="0" smtClean="0"/>
              <a:t> (16%)</a:t>
            </a:r>
            <a:endParaRPr lang="en-CA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6817250" y="4955720"/>
            <a:ext cx="299366" cy="1012386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621991" y="4604743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HEV-</a:t>
            </a:r>
          </a:p>
          <a:p>
            <a:r>
              <a:rPr lang="en-CA" dirty="0" smtClean="0"/>
              <a:t>leaning</a:t>
            </a:r>
            <a:br>
              <a:rPr lang="en-CA" dirty="0" smtClean="0"/>
            </a:br>
            <a:r>
              <a:rPr lang="en-CA" dirty="0" smtClean="0"/>
              <a:t> (28%)</a:t>
            </a:r>
            <a:endParaRPr lang="en-CA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8167045" y="4933948"/>
            <a:ext cx="299366" cy="1012386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7931711" y="4582971"/>
            <a:ext cx="889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CV-</a:t>
            </a:r>
          </a:p>
          <a:p>
            <a:r>
              <a:rPr lang="en-CA" dirty="0" smtClean="0"/>
              <a:t>oriented</a:t>
            </a:r>
            <a:br>
              <a:rPr lang="en-CA" dirty="0" smtClean="0"/>
            </a:br>
            <a:r>
              <a:rPr lang="en-CA" dirty="0" smtClean="0"/>
              <a:t> (23%)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423637" y="3807276"/>
            <a:ext cx="1382486" cy="277585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822516" y="3864430"/>
            <a:ext cx="1382486" cy="277585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221446" y="3864429"/>
            <a:ext cx="1382486" cy="277585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7603902" y="3959676"/>
            <a:ext cx="1382486" cy="277585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2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525742"/>
              </p:ext>
            </p:extLst>
          </p:nvPr>
        </p:nvGraphicFramePr>
        <p:xfrm>
          <a:off x="1291519" y="1283154"/>
          <a:ext cx="766762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91787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“PEV-oriented” segment is larger, with emphasis on PHEV designs</a:t>
            </a:r>
            <a:endParaRPr lang="en-US" sz="28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8" y="3080668"/>
            <a:ext cx="12859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Willingness-</a:t>
            </a:r>
            <a:br>
              <a:rPr lang="en-CA" dirty="0" smtClean="0"/>
            </a:br>
            <a:r>
              <a:rPr lang="en-CA" dirty="0" smtClean="0"/>
              <a:t>to-pay</a:t>
            </a:r>
            <a:br>
              <a:rPr lang="en-CA" dirty="0" smtClean="0"/>
            </a:br>
            <a:r>
              <a:rPr lang="en-CA" dirty="0" smtClean="0"/>
              <a:t>(relative to</a:t>
            </a:r>
            <a:br>
              <a:rPr lang="en-CA" dirty="0" smtClean="0"/>
            </a:br>
            <a:r>
              <a:rPr lang="en-CA" dirty="0" smtClean="0"/>
              <a:t>conventional</a:t>
            </a:r>
          </a:p>
          <a:p>
            <a:r>
              <a:rPr lang="en-CA" dirty="0" smtClean="0"/>
              <a:t>Vehicle)</a:t>
            </a:r>
            <a:endParaRPr lang="en-CA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2737754" y="1001488"/>
            <a:ext cx="299366" cy="1235525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202557" y="1213499"/>
            <a:ext cx="1957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PHEV-oriented (25%)</a:t>
            </a:r>
            <a:endParaRPr lang="en-CA" dirty="0"/>
          </a:p>
        </p:txBody>
      </p:sp>
      <p:sp>
        <p:nvSpPr>
          <p:cNvPr id="9" name="Right Brace 8"/>
          <p:cNvSpPr/>
          <p:nvPr/>
        </p:nvSpPr>
        <p:spPr>
          <a:xfrm rot="16200000">
            <a:off x="4561120" y="1711707"/>
            <a:ext cx="299366" cy="1420566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173089" y="1801239"/>
            <a:ext cx="130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HEV-oriented</a:t>
            </a:r>
          </a:p>
          <a:p>
            <a:r>
              <a:rPr lang="en-CA" dirty="0" smtClean="0"/>
              <a:t>(16%)</a:t>
            </a:r>
            <a:endParaRPr lang="en-CA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6348510" y="3044710"/>
            <a:ext cx="299366" cy="1503385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858562" y="3101814"/>
            <a:ext cx="127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HEV-leaning </a:t>
            </a:r>
          </a:p>
          <a:p>
            <a:r>
              <a:rPr lang="en-CA" dirty="0" smtClean="0"/>
              <a:t>(28%)</a:t>
            </a:r>
            <a:endParaRPr lang="en-CA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8082656" y="3233006"/>
            <a:ext cx="299366" cy="1409664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7629562" y="3243958"/>
            <a:ext cx="118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CV-oriented</a:t>
            </a:r>
            <a:br>
              <a:rPr lang="en-CA" dirty="0" smtClean="0"/>
            </a:br>
            <a:r>
              <a:rPr lang="en-CA" dirty="0" smtClean="0"/>
              <a:t> (23%)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880894" y="1768934"/>
            <a:ext cx="1774372" cy="441149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627918" y="2127895"/>
            <a:ext cx="1774372" cy="401164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7249886" y="2168785"/>
            <a:ext cx="1774372" cy="401164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2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91787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PEV buyers can vary substantially by tech- and </a:t>
            </a:r>
            <a:r>
              <a:rPr lang="en-US" dirty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enviro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- lifestyle</a:t>
            </a:r>
            <a:endParaRPr lang="en-US" sz="28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184552"/>
              </p:ext>
            </p:extLst>
          </p:nvPr>
        </p:nvGraphicFramePr>
        <p:xfrm>
          <a:off x="1287331" y="1273630"/>
          <a:ext cx="7508326" cy="482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918" y="2677896"/>
            <a:ext cx="122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Tech-</a:t>
            </a:r>
            <a:br>
              <a:rPr lang="en-CA" sz="2000" dirty="0" smtClean="0"/>
            </a:br>
            <a:r>
              <a:rPr lang="en-CA" sz="2000" dirty="0" smtClean="0"/>
              <a:t>oriented</a:t>
            </a:r>
          </a:p>
          <a:p>
            <a:r>
              <a:rPr lang="en-CA" sz="2000" dirty="0" smtClean="0"/>
              <a:t>Lifestyle</a:t>
            </a:r>
          </a:p>
          <a:p>
            <a:r>
              <a:rPr lang="en-CA" sz="2000" dirty="0" smtClean="0"/>
              <a:t>(Score, </a:t>
            </a:r>
          </a:p>
          <a:p>
            <a:r>
              <a:rPr lang="en-CA" sz="2000" dirty="0" smtClean="0"/>
              <a:t>1-25)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16726" y="6029882"/>
            <a:ext cx="346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 smtClean="0"/>
              <a:t>Enviro</a:t>
            </a:r>
            <a:r>
              <a:rPr lang="en-CA" sz="2000" dirty="0" smtClean="0"/>
              <a:t>-oriented      Lifestyle (Score, 1-25)</a:t>
            </a:r>
            <a:endParaRPr lang="en-C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02873" y="3897092"/>
            <a:ext cx="88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000000"/>
                </a:solidFill>
              </a:rPr>
              <a:t>CV</a:t>
            </a:r>
          </a:p>
          <a:p>
            <a:r>
              <a:rPr lang="en-CA" sz="2000" dirty="0" smtClean="0">
                <a:solidFill>
                  <a:srgbClr val="000000"/>
                </a:solidFill>
              </a:rPr>
              <a:t>buyer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1819" y="3472242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rgbClr val="000000"/>
                </a:solidFill>
              </a:rPr>
              <a:t>HEV  </a:t>
            </a:r>
          </a:p>
          <a:p>
            <a:pPr algn="r"/>
            <a:r>
              <a:rPr lang="en-CA" sz="1800" dirty="0" smtClean="0">
                <a:solidFill>
                  <a:srgbClr val="000000"/>
                </a:solidFill>
              </a:rPr>
              <a:t>buyer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0608" y="245986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Tech-</a:t>
            </a:r>
            <a:br>
              <a:rPr lang="en-CA" sz="2000" dirty="0" smtClean="0"/>
            </a:br>
            <a:r>
              <a:rPr lang="en-CA" sz="2000" dirty="0" err="1" smtClean="0"/>
              <a:t>enviro</a:t>
            </a:r>
            <a:endParaRPr lang="en-CA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609115" y="2286000"/>
            <a:ext cx="424542" cy="1959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9926" y="3441464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Strong-</a:t>
            </a:r>
            <a:br>
              <a:rPr lang="en-CA" sz="2000" dirty="0" smtClean="0"/>
            </a:br>
            <a:r>
              <a:rPr lang="en-CA" sz="2000" dirty="0" err="1" smtClean="0"/>
              <a:t>enviro</a:t>
            </a:r>
            <a:endParaRPr lang="en-CA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008964" y="3015337"/>
            <a:ext cx="329350" cy="426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71252" y="1893808"/>
            <a:ext cx="978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Techie</a:t>
            </a:r>
            <a:endParaRPr lang="en-CA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875315" y="2174172"/>
            <a:ext cx="393911" cy="2856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4862" y="4935035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Concerned</a:t>
            </a:r>
            <a:endParaRPr lang="en-CA" sz="2000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4078341" y="5135090"/>
            <a:ext cx="406521" cy="1659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58178" y="3015337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Open</a:t>
            </a:r>
            <a:endParaRPr lang="en-CA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47257" y="3441464"/>
            <a:ext cx="255616" cy="455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08037" y="4118573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Unengaged</a:t>
            </a:r>
            <a:endParaRPr lang="en-CA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86000" y="4398937"/>
            <a:ext cx="0" cy="2060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98771" y="1611086"/>
            <a:ext cx="2143286" cy="289087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149504" y="2008680"/>
            <a:ext cx="1998749" cy="80513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3095074" y="4822371"/>
            <a:ext cx="2957382" cy="79465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1868925" y="4604978"/>
            <a:ext cx="929548" cy="90671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1862195" y="2962088"/>
            <a:ext cx="1076948" cy="115648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762467" y="4106128"/>
            <a:ext cx="860993" cy="70379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1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" grpId="0" animBg="1"/>
      <p:bldP spid="26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546645"/>
              </p:ext>
            </p:extLst>
          </p:nvPr>
        </p:nvGraphicFramePr>
        <p:xfrm>
          <a:off x="1123950" y="1592039"/>
          <a:ext cx="7813221" cy="507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91787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PHEVs are most popular in all lifestyle segments. But motives differ…</a:t>
            </a:r>
            <a:endParaRPr lang="en-US" sz="28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8" y="3243958"/>
            <a:ext cx="12859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Willingness-</a:t>
            </a:r>
            <a:br>
              <a:rPr lang="en-CA" dirty="0" smtClean="0"/>
            </a:br>
            <a:r>
              <a:rPr lang="en-CA" dirty="0" smtClean="0"/>
              <a:t>to-pay</a:t>
            </a:r>
            <a:br>
              <a:rPr lang="en-CA" dirty="0" smtClean="0"/>
            </a:br>
            <a:r>
              <a:rPr lang="en-CA" dirty="0" smtClean="0"/>
              <a:t>(relative to</a:t>
            </a:r>
            <a:br>
              <a:rPr lang="en-CA" dirty="0" smtClean="0"/>
            </a:br>
            <a:r>
              <a:rPr lang="en-CA" dirty="0" smtClean="0"/>
              <a:t>conventional</a:t>
            </a:r>
          </a:p>
          <a:p>
            <a:r>
              <a:rPr lang="en-CA" dirty="0" smtClean="0"/>
              <a:t>Vehicle)</a:t>
            </a:r>
            <a:endParaRPr lang="en-CA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2237010" y="1545777"/>
            <a:ext cx="299366" cy="800107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1959959" y="1339914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“Strong-</a:t>
            </a:r>
          </a:p>
          <a:p>
            <a:r>
              <a:rPr lang="en-CA" dirty="0" err="1" smtClean="0"/>
              <a:t>Enviro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21" name="Right Brace 20"/>
          <p:cNvSpPr/>
          <p:nvPr/>
        </p:nvSpPr>
        <p:spPr>
          <a:xfrm rot="16200000">
            <a:off x="3390922" y="1676405"/>
            <a:ext cx="299366" cy="800107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3153144" y="1470542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“Tech-</a:t>
            </a:r>
          </a:p>
          <a:p>
            <a:r>
              <a:rPr lang="en-CA" dirty="0" err="1" smtClean="0"/>
              <a:t>Enviro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23" name="Right Brace 22"/>
          <p:cNvSpPr/>
          <p:nvPr/>
        </p:nvSpPr>
        <p:spPr>
          <a:xfrm rot="16200000">
            <a:off x="4610150" y="2100955"/>
            <a:ext cx="299366" cy="800107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095591" y="2058382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“Concerned”</a:t>
            </a:r>
            <a:endParaRPr lang="en-CA" dirty="0"/>
          </a:p>
        </p:txBody>
      </p:sp>
      <p:sp>
        <p:nvSpPr>
          <p:cNvPr id="25" name="Right Brace 24"/>
          <p:cNvSpPr/>
          <p:nvPr/>
        </p:nvSpPr>
        <p:spPr>
          <a:xfrm rot="16200000">
            <a:off x="5764062" y="2166267"/>
            <a:ext cx="299366" cy="800107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5484061" y="2101922"/>
            <a:ext cx="916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“Techie”</a:t>
            </a:r>
            <a:endParaRPr lang="en-CA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6961501" y="3444392"/>
            <a:ext cx="299366" cy="800107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6729334" y="3314731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“Open”</a:t>
            </a:r>
            <a:endParaRPr lang="en-CA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8158919" y="2510573"/>
            <a:ext cx="299366" cy="800107"/>
          </a:xfrm>
          <a:prstGeom prst="rightBrace">
            <a:avLst>
              <a:gd name="adj1" fmla="val 8333"/>
              <a:gd name="adj2" fmla="val 532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7832977" y="2304710"/>
            <a:ext cx="100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“Un-</a:t>
            </a:r>
            <a:br>
              <a:rPr lang="en-CA" dirty="0" smtClean="0"/>
            </a:br>
            <a:r>
              <a:rPr lang="en-CA" dirty="0" smtClean="0"/>
              <a:t>engaged”</a:t>
            </a:r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5274267" y="2049615"/>
            <a:ext cx="3599978" cy="441149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5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FFFF00"/>
                </a:solidFill>
              </a:rPr>
              <a:t>5</a:t>
            </a:r>
            <a:r>
              <a:rPr lang="en-US" sz="4400" dirty="0" smtClean="0">
                <a:solidFill>
                  <a:srgbClr val="FFFF00"/>
                </a:solidFill>
              </a:rPr>
              <a:t>. Recharge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0983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410691" y="2804594"/>
            <a:ext cx="4852553" cy="375111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Home Charging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740727" y="2784645"/>
            <a:ext cx="2202873" cy="1724890"/>
          </a:xfrm>
          <a:prstGeom prst="triangle">
            <a:avLst>
              <a:gd name="adj" fmla="val 4871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/>
                </a:solidFill>
              </a:rPr>
              <a:t>Work</a:t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600" dirty="0" smtClean="0">
                <a:solidFill>
                  <a:schemeClr val="tx1"/>
                </a:solidFill>
              </a:rPr>
              <a:t>Charging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351742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Not enough chargers?</a:t>
            </a:r>
          </a:p>
        </p:txBody>
      </p:sp>
      <p:sp>
        <p:nvSpPr>
          <p:cNvPr id="4099" name="Rectangle 13"/>
          <p:cNvSpPr>
            <a:spLocks noGrp="1"/>
          </p:cNvSpPr>
          <p:nvPr>
            <p:ph type="body" idx="4294967295"/>
          </p:nvPr>
        </p:nvSpPr>
        <p:spPr>
          <a:xfrm>
            <a:off x="161327" y="1109774"/>
            <a:ext cx="7538338" cy="1685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Level 1: </a:t>
            </a:r>
            <a:r>
              <a:rPr lang="en-US" sz="2800" dirty="0" smtClean="0">
                <a:effectLst/>
              </a:rPr>
              <a:t>Regular outlet (1-2 kW)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Level 2:</a:t>
            </a:r>
            <a:r>
              <a:rPr lang="en-US" sz="2800" dirty="0" smtClean="0"/>
              <a:t> Your dryer outlet (3-6 kW)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Level 3:</a:t>
            </a:r>
            <a:r>
              <a:rPr lang="en-US" sz="2800" dirty="0" smtClean="0">
                <a:effectLst/>
              </a:rPr>
              <a:t> Fast charging (20-200 kW)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42" y="1093090"/>
            <a:ext cx="1057729" cy="14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43" y="1093091"/>
            <a:ext cx="990600" cy="14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4262500" y="2742605"/>
            <a:ext cx="1151164" cy="935181"/>
          </a:xfrm>
          <a:prstGeom prst="triangle">
            <a:avLst>
              <a:gd name="adj" fmla="val 500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427582" y="320983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Public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408714" y="6629506"/>
            <a:ext cx="475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rgbClr val="FFFF00"/>
                </a:solidFill>
              </a:rPr>
              <a:t>Source</a:t>
            </a:r>
            <a:r>
              <a:rPr lang="en-CA" sz="1200" dirty="0" smtClean="0">
                <a:solidFill>
                  <a:schemeClr val="bg1"/>
                </a:solidFill>
              </a:rPr>
              <a:t>: Duvall (2009), </a:t>
            </a:r>
            <a:r>
              <a:rPr lang="en-CA" sz="1200" i="1" dirty="0" smtClean="0">
                <a:solidFill>
                  <a:schemeClr val="bg1"/>
                </a:solidFill>
              </a:rPr>
              <a:t>Plug-in 2009</a:t>
            </a:r>
            <a:endParaRPr lang="en-CA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099" grpId="0" uiExpand="1" build="p"/>
      <p:bldP spid="7" grpId="0" animBg="1"/>
      <p:bldP spid="3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252352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2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66% of BC car buyers have Level 1 access</a:t>
            </a:r>
            <a:br>
              <a:rPr lang="en-US" sz="3200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z="3200" dirty="0" smtClean="0">
                <a:solidFill>
                  <a:srgbClr val="FFFF00"/>
                </a:solidFill>
              </a:rPr>
              <a:t>20%</a:t>
            </a:r>
            <a:r>
              <a:rPr lang="en-US" sz="32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have Level 2 access</a:t>
            </a:r>
          </a:p>
        </p:txBody>
      </p:sp>
      <p:pic>
        <p:nvPicPr>
          <p:cNvPr id="28674" name="Char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/>
          <a:stretch>
            <a:fillRect/>
          </a:stretch>
        </p:blipFill>
        <p:spPr bwMode="auto">
          <a:xfrm>
            <a:off x="478970" y="1110342"/>
            <a:ext cx="8284029" cy="505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3457" y="6550223"/>
            <a:ext cx="653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Source</a:t>
            </a: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</a:rPr>
              <a:t>: </a:t>
            </a: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Axsen, Bailey and </a:t>
            </a:r>
            <a:r>
              <a:rPr kumimoji="0" lang="en-CA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Kamiya</a:t>
            </a: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(2013), CPEVS 2013 Preliminary Report</a:t>
            </a:r>
            <a:endParaRPr kumimoji="0" lang="en-CA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34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24543" y="199342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Today’s Menu</a:t>
            </a:r>
          </a:p>
        </p:txBody>
      </p:sp>
      <p:sp>
        <p:nvSpPr>
          <p:cNvPr id="4099" name="Rectangle 13"/>
          <p:cNvSpPr>
            <a:spLocks noGrp="1"/>
          </p:cNvSpPr>
          <p:nvPr>
            <p:ph type="body" idx="4294967295"/>
          </p:nvPr>
        </p:nvSpPr>
        <p:spPr>
          <a:xfrm>
            <a:off x="315310" y="1103586"/>
            <a:ext cx="8586952" cy="46771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800" dirty="0" smtClean="0">
                <a:effectLst/>
              </a:rPr>
              <a:t>Why plug-in vehicles (PEVs)?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effectLst/>
              </a:rPr>
              <a:t>Watch out for hype!</a:t>
            </a:r>
            <a:endParaRPr lang="en-US" sz="2800" dirty="0">
              <a:effectLst/>
            </a:endParaRP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800" dirty="0" smtClean="0">
                <a:effectLst/>
              </a:rPr>
              <a:t>Environmental impacts?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800" dirty="0" smtClean="0">
                <a:effectLst/>
              </a:rPr>
              <a:t>Consumer interest: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Awareness is 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Want PHEVs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Variety of motives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800" dirty="0" smtClean="0">
                <a:effectLst/>
              </a:rPr>
              <a:t>Recharge infrastructure?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800" dirty="0">
                <a:effectLst/>
              </a:rPr>
              <a:t>Policy for PEVs…?</a:t>
            </a:r>
            <a:endParaRPr 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02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62088" y="1295400"/>
          <a:ext cx="7377112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Chart" r:id="rId3" imgW="8382000" imgH="5267235" progId="MSGraph.Chart.8">
                  <p:embed followColorScheme="full"/>
                </p:oleObj>
              </mc:Choice>
              <mc:Fallback>
                <p:oleObj name="Chart" r:id="rId3" imgW="8382000" imgH="52672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1295400"/>
                        <a:ext cx="7377112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338" y="2286000"/>
            <a:ext cx="17954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% of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Respondents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Parked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Within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25 ft. of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Electrical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Outlet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367088" y="57753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Time of Day (Hours)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510088" y="4876800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Home Potential</a:t>
            </a:r>
          </a:p>
        </p:txBody>
      </p:sp>
      <p:sp>
        <p:nvSpPr>
          <p:cNvPr id="18439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33124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Early market consumers can recharge with Level 1, mostly at home, at night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5410200" y="3532188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H="1">
            <a:off x="5729288" y="3962400"/>
            <a:ext cx="61912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4495800" y="341312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H="1">
            <a:off x="4800600" y="3783013"/>
            <a:ext cx="152400" cy="255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917371" y="6587466"/>
            <a:ext cx="6249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rgbClr val="FFFF00"/>
                </a:solidFill>
              </a:rPr>
              <a:t>Source</a:t>
            </a:r>
            <a:r>
              <a:rPr lang="en-CA" sz="1200" dirty="0" smtClean="0">
                <a:solidFill>
                  <a:schemeClr val="bg1"/>
                </a:solidFill>
              </a:rPr>
              <a:t>: Axsen and </a:t>
            </a:r>
            <a:r>
              <a:rPr lang="en-CA" sz="1200" dirty="0" err="1" smtClean="0">
                <a:solidFill>
                  <a:schemeClr val="bg1"/>
                </a:solidFill>
              </a:rPr>
              <a:t>Kurani</a:t>
            </a:r>
            <a:r>
              <a:rPr lang="en-CA" sz="1200" dirty="0" smtClean="0">
                <a:solidFill>
                  <a:schemeClr val="bg1"/>
                </a:solidFill>
              </a:rPr>
              <a:t> (2009), </a:t>
            </a:r>
            <a:r>
              <a:rPr lang="en-CA" sz="1200" i="1" dirty="0" smtClean="0">
                <a:solidFill>
                  <a:schemeClr val="bg1"/>
                </a:solidFill>
              </a:rPr>
              <a:t>Transportation Research Record</a:t>
            </a:r>
            <a:endParaRPr lang="en-CA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4400" y="1295400"/>
          <a:ext cx="737711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Chart" r:id="rId3" imgW="8381955" imgH="5267430" progId="MSGraph.Chart.8">
                  <p:embed followColorScheme="full"/>
                </p:oleObj>
              </mc:Choice>
              <mc:Fallback>
                <p:oleObj name="Chart" r:id="rId3" imgW="8381955" imgH="5267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377113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209800"/>
            <a:ext cx="1019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MW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per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million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PHEVs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19400" y="57753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Time of Day (Hours)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162800" y="2133600"/>
            <a:ext cx="1447800" cy="515008"/>
          </a:xfrm>
          <a:prstGeom prst="wedgeRectCallout">
            <a:avLst>
              <a:gd name="adj1" fmla="val -94736"/>
              <a:gd name="adj2" fmla="val -618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smtClean="0"/>
              <a:t>Unconstrained</a:t>
            </a:r>
            <a:br>
              <a:rPr lang="en-US" dirty="0" smtClean="0"/>
            </a:br>
            <a:r>
              <a:rPr lang="en-US" sz="1200" dirty="0" smtClean="0"/>
              <a:t>(48% less gas)</a:t>
            </a:r>
            <a:endParaRPr lang="en-US" sz="1200" b="1" dirty="0">
              <a:cs typeface="Arial" charset="0"/>
            </a:endParaRPr>
          </a:p>
        </p:txBody>
      </p:sp>
      <p:pic>
        <p:nvPicPr>
          <p:cNvPr id="21510" name="Picture 8" descr="Electric_Only_Symb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00467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Grid Impacts: </a:t>
            </a:r>
            <a:r>
              <a:rPr lang="en-US" sz="2800" dirty="0" smtClean="0">
                <a:solidFill>
                  <a:srgbClr val="FFFF00"/>
                </a:solidFill>
              </a:rPr>
              <a:t>without constraints, recharge demand will peak on weekday evening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err="1" smtClean="0">
                <a:solidFill>
                  <a:schemeClr val="bg1"/>
                </a:solidFill>
              </a:rPr>
              <a:t>Axsen</a:t>
            </a:r>
            <a:r>
              <a:rPr lang="en-CA" dirty="0" smtClean="0">
                <a:solidFill>
                  <a:schemeClr val="bg1"/>
                </a:solidFill>
              </a:rPr>
              <a:t> and </a:t>
            </a:r>
            <a:r>
              <a:rPr lang="en-CA" dirty="0" err="1" smtClean="0">
                <a:solidFill>
                  <a:schemeClr val="bg1"/>
                </a:solidFill>
              </a:rPr>
              <a:t>Kurani</a:t>
            </a:r>
            <a:r>
              <a:rPr lang="en-CA" dirty="0" smtClean="0">
                <a:solidFill>
                  <a:schemeClr val="bg1"/>
                </a:solidFill>
              </a:rPr>
              <a:t> (2010), </a:t>
            </a:r>
            <a:r>
              <a:rPr lang="en-CA" i="1" dirty="0" smtClean="0">
                <a:solidFill>
                  <a:schemeClr val="bg1"/>
                </a:solidFill>
              </a:rPr>
              <a:t>Transportation Research Part D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506" grpId="0"/>
      <p:bldP spid="21507" grpId="0"/>
      <p:bldP spid="21508" grpId="0"/>
      <p:bldP spid="21509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4400" y="1295400"/>
          <a:ext cx="737711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Chart" r:id="rId3" imgW="8381955" imgH="5267430" progId="MSGraph.Chart.8">
                  <p:embed followColorScheme="full"/>
                </p:oleObj>
              </mc:Choice>
              <mc:Fallback>
                <p:oleObj name="Chart" r:id="rId3" imgW="8381955" imgH="5267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377113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2209800"/>
            <a:ext cx="1019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MW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per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million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PHEVs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19400" y="57753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Time of Day (Hours)</a:t>
            </a: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4343400" y="1996966"/>
            <a:ext cx="1437290" cy="898634"/>
          </a:xfrm>
          <a:prstGeom prst="wedgeRectCallout">
            <a:avLst>
              <a:gd name="adj1" fmla="val -76565"/>
              <a:gd name="adj2" fmla="val 2934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Mandate</a:t>
            </a:r>
            <a:br>
              <a:rPr lang="en-US" dirty="0" smtClean="0"/>
            </a:br>
            <a:r>
              <a:rPr lang="en-US" dirty="0" smtClean="0"/>
              <a:t>workplace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charging</a:t>
            </a:r>
            <a:br>
              <a:rPr lang="en-US" dirty="0"/>
            </a:br>
            <a:r>
              <a:rPr lang="en-US" sz="1200" dirty="0" smtClean="0"/>
              <a:t>(50% </a:t>
            </a:r>
            <a:r>
              <a:rPr lang="en-US" sz="1200" dirty="0"/>
              <a:t>less gas)</a:t>
            </a:r>
            <a:endParaRPr lang="en-US" sz="1200" dirty="0">
              <a:cs typeface="Arial" charset="0"/>
            </a:endParaRPr>
          </a:p>
          <a:p>
            <a:pPr algn="ctr"/>
            <a:endParaRPr lang="en-US" b="1" dirty="0">
              <a:cs typeface="Arial" charset="0"/>
            </a:endParaRPr>
          </a:p>
        </p:txBody>
      </p:sp>
      <p:pic>
        <p:nvPicPr>
          <p:cNvPr id="22534" name="Picture 8" descr="Electric_Only_Symb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Additional </a:t>
            </a:r>
            <a:r>
              <a:rPr lang="en-US" sz="3200" u="sng" dirty="0" smtClean="0">
                <a:solidFill>
                  <a:srgbClr val="FFFF00"/>
                </a:solidFill>
              </a:rPr>
              <a:t>workplace/public</a:t>
            </a:r>
            <a:r>
              <a:rPr lang="en-US" sz="3200" dirty="0" smtClean="0">
                <a:solidFill>
                  <a:srgbClr val="FFFF00"/>
                </a:solidFill>
              </a:rPr>
              <a:t> access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will increase daytime load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err="1" smtClean="0">
                <a:solidFill>
                  <a:schemeClr val="bg1"/>
                </a:solidFill>
              </a:rPr>
              <a:t>Axsen</a:t>
            </a:r>
            <a:r>
              <a:rPr lang="en-CA" dirty="0" smtClean="0">
                <a:solidFill>
                  <a:schemeClr val="bg1"/>
                </a:solidFill>
              </a:rPr>
              <a:t> and </a:t>
            </a:r>
            <a:r>
              <a:rPr lang="en-CA" dirty="0" err="1" smtClean="0">
                <a:solidFill>
                  <a:schemeClr val="bg1"/>
                </a:solidFill>
              </a:rPr>
              <a:t>Kurani</a:t>
            </a:r>
            <a:r>
              <a:rPr lang="en-CA" dirty="0" smtClean="0">
                <a:solidFill>
                  <a:schemeClr val="bg1"/>
                </a:solidFill>
              </a:rPr>
              <a:t> (2010), </a:t>
            </a:r>
            <a:r>
              <a:rPr lang="en-CA" i="1" dirty="0" smtClean="0">
                <a:solidFill>
                  <a:schemeClr val="bg1"/>
                </a:solidFill>
              </a:rPr>
              <a:t>Transportation Research Part D</a:t>
            </a:r>
            <a:endParaRPr lang="en-CA" i="1" dirty="0">
              <a:solidFill>
                <a:schemeClr val="bg1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162800" y="2133600"/>
            <a:ext cx="1447800" cy="515008"/>
          </a:xfrm>
          <a:prstGeom prst="wedgeRectCallout">
            <a:avLst>
              <a:gd name="adj1" fmla="val -94736"/>
              <a:gd name="adj2" fmla="val -618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smtClean="0"/>
              <a:t>Unconstrained</a:t>
            </a:r>
            <a:br>
              <a:rPr lang="en-US" dirty="0" smtClean="0"/>
            </a:br>
            <a:r>
              <a:rPr lang="en-US" sz="1200" dirty="0" smtClean="0"/>
              <a:t>(48% less gas)</a:t>
            </a:r>
            <a:endParaRPr lang="en-US" sz="1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4400" y="1295400"/>
          <a:ext cx="737711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Chart" r:id="rId3" imgW="8381955" imgH="5267430" progId="MSGraph.Chart.8">
                  <p:embed followColorScheme="full"/>
                </p:oleObj>
              </mc:Choice>
              <mc:Fallback>
                <p:oleObj name="Chart" r:id="rId3" imgW="8381955" imgH="5267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377113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2209800"/>
            <a:ext cx="1019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MW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per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million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PHEVs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19400" y="57753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Time of Day (Hours)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1891862" y="2575034"/>
            <a:ext cx="1282262" cy="701566"/>
          </a:xfrm>
          <a:prstGeom prst="wedgeRectCallout">
            <a:avLst>
              <a:gd name="adj1" fmla="val 27778"/>
              <a:gd name="adj2" fmla="val 851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smtClean="0"/>
              <a:t>Force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off-peak</a:t>
            </a:r>
            <a:br>
              <a:rPr lang="en-US" dirty="0" smtClean="0"/>
            </a:br>
            <a:r>
              <a:rPr lang="en-US" sz="1200" dirty="0" smtClean="0"/>
              <a:t>(45% less gas)</a:t>
            </a:r>
            <a:br>
              <a:rPr lang="en-US" sz="1200" dirty="0" smtClean="0"/>
            </a:br>
            <a:endParaRPr lang="en-US" b="1" dirty="0">
              <a:cs typeface="Arial" charset="0"/>
            </a:endParaRPr>
          </a:p>
        </p:txBody>
      </p:sp>
      <p:pic>
        <p:nvPicPr>
          <p:cNvPr id="23559" name="Picture 10" descr="Electric_Only_Symb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Forcing off-peak </a:t>
            </a:r>
            <a:r>
              <a:rPr lang="en-US" sz="3200" dirty="0" smtClean="0">
                <a:solidFill>
                  <a:srgbClr val="FFFF00"/>
                </a:solidFill>
              </a:rPr>
              <a:t>will reduce charging opportunities, but potentially benefit grid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err="1" smtClean="0">
                <a:solidFill>
                  <a:schemeClr val="bg1"/>
                </a:solidFill>
              </a:rPr>
              <a:t>Axsen</a:t>
            </a:r>
            <a:r>
              <a:rPr lang="en-CA" dirty="0" smtClean="0">
                <a:solidFill>
                  <a:schemeClr val="bg1"/>
                </a:solidFill>
              </a:rPr>
              <a:t> and </a:t>
            </a:r>
            <a:r>
              <a:rPr lang="en-CA" dirty="0" err="1" smtClean="0">
                <a:solidFill>
                  <a:schemeClr val="bg1"/>
                </a:solidFill>
              </a:rPr>
              <a:t>Kurani</a:t>
            </a:r>
            <a:r>
              <a:rPr lang="en-CA" dirty="0" smtClean="0">
                <a:solidFill>
                  <a:schemeClr val="bg1"/>
                </a:solidFill>
              </a:rPr>
              <a:t> (2010), </a:t>
            </a:r>
            <a:r>
              <a:rPr lang="en-CA" i="1" dirty="0" smtClean="0">
                <a:solidFill>
                  <a:schemeClr val="bg1"/>
                </a:solidFill>
              </a:rPr>
              <a:t>Transportation Research Part D</a:t>
            </a:r>
            <a:endParaRPr lang="en-CA" i="1" dirty="0">
              <a:solidFill>
                <a:schemeClr val="bg1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343400" y="1996966"/>
            <a:ext cx="1437290" cy="898634"/>
          </a:xfrm>
          <a:prstGeom prst="wedgeRectCallout">
            <a:avLst>
              <a:gd name="adj1" fmla="val -76565"/>
              <a:gd name="adj2" fmla="val 2934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Mandate</a:t>
            </a:r>
            <a:br>
              <a:rPr lang="en-US" dirty="0" smtClean="0"/>
            </a:br>
            <a:r>
              <a:rPr lang="en-US" dirty="0" smtClean="0"/>
              <a:t>workplace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charging</a:t>
            </a:r>
            <a:br>
              <a:rPr lang="en-US" dirty="0"/>
            </a:br>
            <a:r>
              <a:rPr lang="en-US" sz="1200" dirty="0" smtClean="0"/>
              <a:t>(50% </a:t>
            </a:r>
            <a:r>
              <a:rPr lang="en-US" sz="1200" dirty="0"/>
              <a:t>less gas)</a:t>
            </a:r>
            <a:endParaRPr lang="en-US" sz="1200" dirty="0">
              <a:cs typeface="Arial" charset="0"/>
            </a:endParaRPr>
          </a:p>
          <a:p>
            <a:pPr algn="ctr"/>
            <a:endParaRPr lang="en-US" b="1" dirty="0">
              <a:cs typeface="Arial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162800" y="2133600"/>
            <a:ext cx="1447800" cy="515008"/>
          </a:xfrm>
          <a:prstGeom prst="wedgeRectCallout">
            <a:avLst>
              <a:gd name="adj1" fmla="val -94736"/>
              <a:gd name="adj2" fmla="val -618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smtClean="0"/>
              <a:t>Unconstrained</a:t>
            </a:r>
            <a:br>
              <a:rPr lang="en-US" dirty="0" smtClean="0"/>
            </a:br>
            <a:r>
              <a:rPr lang="en-US" sz="1200" dirty="0" smtClean="0"/>
              <a:t>(48% less gas)</a:t>
            </a:r>
            <a:endParaRPr lang="en-US" sz="1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11"/>
          <p:cNvSpPr>
            <a:spLocks noGrp="1" noChangeArrowheads="1"/>
          </p:cNvSpPr>
          <p:nvPr>
            <p:ph type="title"/>
          </p:nvPr>
        </p:nvSpPr>
        <p:spPr>
          <a:xfrm>
            <a:off x="266700" y="190500"/>
            <a:ext cx="8420100" cy="1227138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Test data shows that “time of use” pricing can easily change timing of PEV charging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66234"/>
            <a:ext cx="7810500" cy="502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Idaho National Labs (2012)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400" dirty="0">
                <a:solidFill>
                  <a:srgbClr val="FFFF00"/>
                </a:solidFill>
              </a:rPr>
              <a:t>6</a:t>
            </a:r>
            <a:r>
              <a:rPr lang="en-US" sz="4400" dirty="0" smtClean="0">
                <a:solidFill>
                  <a:srgbClr val="FFFF00"/>
                </a:solidFill>
              </a:rPr>
              <a:t>. Should policy “force”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PEVs…?</a:t>
            </a:r>
          </a:p>
        </p:txBody>
      </p:sp>
    </p:spTree>
    <p:extLst>
      <p:ext uri="{BB962C8B-B14F-4D97-AF65-F5344CB8AC3E}">
        <p14:creationId xmlns:p14="http://schemas.microsoft.com/office/powerpoint/2010/main" val="32014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047031" cy="1143000"/>
          </a:xfrm>
        </p:spPr>
        <p:txBody>
          <a:bodyPr>
            <a:normAutofit fontScale="90000"/>
          </a:bodyPr>
          <a:lstStyle/>
          <a:p>
            <a:r>
              <a:rPr lang="en-CA" sz="3200" dirty="0" smtClean="0"/>
              <a:t>The CIMS energy-economy model:</a:t>
            </a:r>
            <a:br>
              <a:rPr lang="en-CA" sz="3200" dirty="0" smtClean="0"/>
            </a:br>
            <a:r>
              <a:rPr lang="en-CA" dirty="0" smtClean="0"/>
              <a:t>Simulating dynamics in technology and behaviour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03" y="1385009"/>
            <a:ext cx="8219439" cy="1008112"/>
          </a:xfrm>
        </p:spPr>
        <p:txBody>
          <a:bodyPr>
            <a:noAutofit/>
          </a:bodyPr>
          <a:lstStyle/>
          <a:p>
            <a:r>
              <a:rPr lang="en-CA" sz="2000" dirty="0"/>
              <a:t>I</a:t>
            </a:r>
            <a:r>
              <a:rPr lang="en-CA" sz="2000" dirty="0" smtClean="0"/>
              <a:t>ncreasing returns to adoption of new technology:</a:t>
            </a:r>
          </a:p>
          <a:p>
            <a:pPr lvl="1"/>
            <a:r>
              <a:rPr lang="en-CA" sz="1600" dirty="0" smtClean="0"/>
              <a:t>“Learning-by-doing” (declining </a:t>
            </a:r>
            <a:r>
              <a:rPr lang="en-CA" sz="1600" i="1" dirty="0"/>
              <a:t>capital</a:t>
            </a:r>
            <a:r>
              <a:rPr lang="en-CA" sz="1600" dirty="0"/>
              <a:t> </a:t>
            </a:r>
            <a:r>
              <a:rPr lang="en-CA" sz="1600" dirty="0" smtClean="0"/>
              <a:t>costs) </a:t>
            </a:r>
            <a:endParaRPr lang="en-CA" sz="1600" dirty="0"/>
          </a:p>
          <a:p>
            <a:pPr lvl="1"/>
            <a:r>
              <a:rPr lang="en-CA" sz="1600" dirty="0" smtClean="0"/>
              <a:t>“Neighbour effect” (declining </a:t>
            </a:r>
            <a:r>
              <a:rPr lang="en-CA" sz="1600" i="1" dirty="0" smtClean="0"/>
              <a:t>intangible</a:t>
            </a:r>
            <a:r>
              <a:rPr lang="en-CA" sz="1600" dirty="0" smtClean="0"/>
              <a:t> costs) </a:t>
            </a:r>
          </a:p>
          <a:p>
            <a:r>
              <a:rPr lang="en-CA" sz="2000" b="1" dirty="0" smtClean="0"/>
              <a:t>↑</a:t>
            </a:r>
            <a:r>
              <a:rPr lang="en-CA" sz="2000" b="1" dirty="0"/>
              <a:t>users </a:t>
            </a:r>
            <a:r>
              <a:rPr lang="en-CA" sz="2000" dirty="0"/>
              <a:t>leads to</a:t>
            </a:r>
            <a:r>
              <a:rPr lang="en-CA" sz="2000" b="1" dirty="0"/>
              <a:t>  ↑consumer acceptance </a:t>
            </a:r>
            <a:r>
              <a:rPr lang="en-CA" sz="2000" dirty="0"/>
              <a:t>for a given technology</a:t>
            </a:r>
          </a:p>
          <a:p>
            <a:endParaRPr lang="en-CA" sz="2000" dirty="0"/>
          </a:p>
        </p:txBody>
      </p:sp>
      <p:sp>
        <p:nvSpPr>
          <p:cNvPr id="11" name="Rectangle 10"/>
          <p:cNvSpPr/>
          <p:nvPr/>
        </p:nvSpPr>
        <p:spPr>
          <a:xfrm>
            <a:off x="1763688" y="3756077"/>
            <a:ext cx="2649669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6135" y="3709910"/>
            <a:ext cx="2649669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7998" y="5179800"/>
            <a:ext cx="1811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Market share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3829" y="513363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Cumulative production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3972101"/>
            <a:ext cx="1811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solidFill>
                <a:srgbClr val="FFFFFF"/>
              </a:solidFill>
            </a:endParaRPr>
          </a:p>
          <a:p>
            <a:r>
              <a:rPr lang="en-CA" dirty="0" smtClean="0">
                <a:solidFill>
                  <a:srgbClr val="FFFFFF"/>
                </a:solidFill>
              </a:rPr>
              <a:t>Intangible</a:t>
            </a:r>
          </a:p>
          <a:p>
            <a:r>
              <a:rPr lang="en-CA" dirty="0" smtClean="0">
                <a:solidFill>
                  <a:srgbClr val="FFFFFF"/>
                </a:solidFill>
              </a:rPr>
              <a:t>Cost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6771" y="4122213"/>
            <a:ext cx="181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Capital</a:t>
            </a:r>
          </a:p>
          <a:p>
            <a:r>
              <a:rPr lang="en-CA" dirty="0" smtClean="0">
                <a:solidFill>
                  <a:srgbClr val="FFFFFF"/>
                </a:solidFill>
              </a:rPr>
              <a:t>Cost</a:t>
            </a:r>
          </a:p>
        </p:txBody>
      </p:sp>
      <p:sp>
        <p:nvSpPr>
          <p:cNvPr id="27" name="Freeform 26"/>
          <p:cNvSpPr/>
          <p:nvPr/>
        </p:nvSpPr>
        <p:spPr>
          <a:xfrm>
            <a:off x="1861446" y="4101767"/>
            <a:ext cx="2408684" cy="858505"/>
          </a:xfrm>
          <a:custGeom>
            <a:avLst/>
            <a:gdLst>
              <a:gd name="connsiteX0" fmla="*/ 0 w 2552700"/>
              <a:gd name="connsiteY0" fmla="*/ 0 h 851144"/>
              <a:gd name="connsiteX1" fmla="*/ 1041400 w 2552700"/>
              <a:gd name="connsiteY1" fmla="*/ 381000 h 851144"/>
              <a:gd name="connsiteX2" fmla="*/ 1498600 w 2552700"/>
              <a:gd name="connsiteY2" fmla="*/ 774700 h 851144"/>
              <a:gd name="connsiteX3" fmla="*/ 2552700 w 2552700"/>
              <a:gd name="connsiteY3" fmla="*/ 850900 h 851144"/>
              <a:gd name="connsiteX0" fmla="*/ 0 w 2552700"/>
              <a:gd name="connsiteY0" fmla="*/ 0 h 856856"/>
              <a:gd name="connsiteX1" fmla="*/ 914400 w 2552700"/>
              <a:gd name="connsiteY1" fmla="*/ 177800 h 856856"/>
              <a:gd name="connsiteX2" fmla="*/ 1498600 w 2552700"/>
              <a:gd name="connsiteY2" fmla="*/ 774700 h 856856"/>
              <a:gd name="connsiteX3" fmla="*/ 2552700 w 2552700"/>
              <a:gd name="connsiteY3" fmla="*/ 850900 h 856856"/>
              <a:gd name="connsiteX0" fmla="*/ 0 w 2552700"/>
              <a:gd name="connsiteY0" fmla="*/ 0 h 856856"/>
              <a:gd name="connsiteX1" fmla="*/ 914400 w 2552700"/>
              <a:gd name="connsiteY1" fmla="*/ 177800 h 856856"/>
              <a:gd name="connsiteX2" fmla="*/ 1498600 w 2552700"/>
              <a:gd name="connsiteY2" fmla="*/ 774700 h 856856"/>
              <a:gd name="connsiteX3" fmla="*/ 2552700 w 2552700"/>
              <a:gd name="connsiteY3" fmla="*/ 850900 h 856856"/>
              <a:gd name="connsiteX0" fmla="*/ 0 w 2552700"/>
              <a:gd name="connsiteY0" fmla="*/ 1649 h 858505"/>
              <a:gd name="connsiteX1" fmla="*/ 914400 w 2552700"/>
              <a:gd name="connsiteY1" fmla="*/ 179449 h 858505"/>
              <a:gd name="connsiteX2" fmla="*/ 1498600 w 2552700"/>
              <a:gd name="connsiteY2" fmla="*/ 776349 h 858505"/>
              <a:gd name="connsiteX3" fmla="*/ 2552700 w 2552700"/>
              <a:gd name="connsiteY3" fmla="*/ 852549 h 85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858505">
                <a:moveTo>
                  <a:pt x="0" y="1649"/>
                </a:moveTo>
                <a:cubicBezTo>
                  <a:pt x="370416" y="590"/>
                  <a:pt x="601133" y="-25868"/>
                  <a:pt x="914400" y="179449"/>
                </a:cubicBezTo>
                <a:cubicBezTo>
                  <a:pt x="1227667" y="384766"/>
                  <a:pt x="1225550" y="664166"/>
                  <a:pt x="1498600" y="776349"/>
                </a:cubicBezTo>
                <a:cubicBezTo>
                  <a:pt x="1771650" y="888532"/>
                  <a:pt x="2151591" y="853607"/>
                  <a:pt x="2552700" y="85254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968003" y="4055600"/>
            <a:ext cx="2388334" cy="799056"/>
          </a:xfrm>
          <a:custGeom>
            <a:avLst/>
            <a:gdLst>
              <a:gd name="connsiteX0" fmla="*/ 26134 w 2388334"/>
              <a:gd name="connsiteY0" fmla="*/ 8032 h 799056"/>
              <a:gd name="connsiteX1" fmla="*/ 89634 w 2388334"/>
              <a:gd name="connsiteY1" fmla="*/ 96932 h 799056"/>
              <a:gd name="connsiteX2" fmla="*/ 762734 w 2388334"/>
              <a:gd name="connsiteY2" fmla="*/ 693832 h 799056"/>
              <a:gd name="connsiteX3" fmla="*/ 2388334 w 2388334"/>
              <a:gd name="connsiteY3" fmla="*/ 795432 h 79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334" h="799056">
                <a:moveTo>
                  <a:pt x="26134" y="8032"/>
                </a:moveTo>
                <a:cubicBezTo>
                  <a:pt x="-3500" y="-4668"/>
                  <a:pt x="-33133" y="-17368"/>
                  <a:pt x="89634" y="96932"/>
                </a:cubicBezTo>
                <a:cubicBezTo>
                  <a:pt x="212401" y="211232"/>
                  <a:pt x="379617" y="577415"/>
                  <a:pt x="762734" y="693832"/>
                </a:cubicBezTo>
                <a:cubicBezTo>
                  <a:pt x="1145851" y="810249"/>
                  <a:pt x="1767092" y="802840"/>
                  <a:pt x="2388334" y="79543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5876" y="3385460"/>
            <a:ext cx="2408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NEIGHBOUR EFFECT</a:t>
            </a:r>
            <a:endParaRPr lang="en-CA" i="1" baseline="300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8377" y="3349980"/>
            <a:ext cx="258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LEARNING BY DOING</a:t>
            </a:r>
            <a:endParaRPr lang="en-CA" i="1" baseline="30000" dirty="0">
              <a:solidFill>
                <a:srgbClr val="FFFFFF"/>
              </a:solidFill>
            </a:endParaRPr>
          </a:p>
        </p:txBody>
      </p:sp>
      <p:sp>
        <p:nvSpPr>
          <p:cNvPr id="33" name="Plus 32"/>
          <p:cNvSpPr/>
          <p:nvPr/>
        </p:nvSpPr>
        <p:spPr>
          <a:xfrm>
            <a:off x="4788024" y="3550019"/>
            <a:ext cx="423868" cy="425404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72422" y="3709910"/>
            <a:ext cx="4162315" cy="1471942"/>
            <a:chOff x="1979712" y="3448197"/>
            <a:chExt cx="4162315" cy="1471942"/>
          </a:xfrm>
        </p:grpSpPr>
        <p:sp>
          <p:nvSpPr>
            <p:cNvPr id="38" name="Rounded Rectangle 37"/>
            <p:cNvSpPr/>
            <p:nvPr/>
          </p:nvSpPr>
          <p:spPr>
            <a:xfrm>
              <a:off x="1979712" y="3501008"/>
              <a:ext cx="57859" cy="1419131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84168" y="3448197"/>
              <a:ext cx="57859" cy="1440160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62018" y="3783350"/>
            <a:ext cx="5273786" cy="1063989"/>
            <a:chOff x="3262018" y="3783350"/>
            <a:chExt cx="5273786" cy="1063989"/>
          </a:xfrm>
        </p:grpSpPr>
        <p:sp>
          <p:nvSpPr>
            <p:cNvPr id="47" name="TextBox 46"/>
            <p:cNvSpPr txBox="1"/>
            <p:nvPr/>
          </p:nvSpPr>
          <p:spPr>
            <a:xfrm>
              <a:off x="3262018" y="3831676"/>
              <a:ext cx="1008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000" dirty="0" smtClean="0">
                  <a:solidFill>
                    <a:srgbClr val="FFFFFF"/>
                  </a:solidFill>
                </a:rPr>
                <a:t>?</a:t>
              </a:r>
              <a:endParaRPr lang="en-CA" sz="600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27692" y="3783350"/>
              <a:ext cx="1008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000" dirty="0" smtClean="0">
                  <a:solidFill>
                    <a:srgbClr val="FFFFFF"/>
                  </a:solidFill>
                </a:rPr>
                <a:t>?</a:t>
              </a:r>
              <a:endParaRPr lang="en-CA" sz="6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6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5521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2.59259E-6 L 0.21268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4300" y="1529434"/>
            <a:ext cx="8915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808264" y="-70991"/>
            <a:ext cx="7810500" cy="1066800"/>
          </a:xfrm>
        </p:spPr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technology-specific policy may be cost-effective. Especially if you choose the right winner (PEVs in this case).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800" b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800" b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800" b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19934"/>
            <a:ext cx="8915400" cy="45611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1796134"/>
            <a:ext cx="10668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Carbon</a:t>
            </a:r>
          </a:p>
          <a:p>
            <a:r>
              <a:rPr lang="en-CA" sz="1800" dirty="0" smtClean="0">
                <a:solidFill>
                  <a:srgbClr val="000000"/>
                </a:solidFill>
              </a:rPr>
              <a:t>Tax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1796134"/>
            <a:ext cx="1219200" cy="533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General</a:t>
            </a:r>
          </a:p>
          <a:p>
            <a:r>
              <a:rPr lang="en-CA" sz="1800" dirty="0" smtClean="0">
                <a:solidFill>
                  <a:srgbClr val="000000"/>
                </a:solidFill>
              </a:rPr>
              <a:t>Standard</a:t>
            </a:r>
          </a:p>
          <a:p>
            <a:r>
              <a:rPr lang="en-CA" sz="1800" dirty="0" smtClean="0">
                <a:solidFill>
                  <a:srgbClr val="000000"/>
                </a:solidFill>
              </a:rPr>
              <a:t>(PEV, E85, H2)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1719934"/>
            <a:ext cx="12192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PEV Only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1698160"/>
            <a:ext cx="1219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E85 Only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7856" y="1719934"/>
            <a:ext cx="1491343" cy="468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H</a:t>
            </a:r>
            <a:r>
              <a:rPr lang="en-CA" sz="1800" baseline="-25000" dirty="0" smtClean="0">
                <a:solidFill>
                  <a:srgbClr val="000000"/>
                </a:solidFill>
              </a:rPr>
              <a:t>2</a:t>
            </a:r>
            <a:r>
              <a:rPr lang="en-CA" sz="1800" dirty="0">
                <a:solidFill>
                  <a:srgbClr val="000000"/>
                </a:solidFill>
              </a:rPr>
              <a:t> </a:t>
            </a:r>
            <a:r>
              <a:rPr lang="en-CA" sz="1800" dirty="0" smtClean="0">
                <a:solidFill>
                  <a:srgbClr val="000000"/>
                </a:solidFill>
              </a:rPr>
              <a:t>Only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9104" y="6553200"/>
            <a:ext cx="5922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FFFF00"/>
                </a:solidFill>
              </a:rPr>
              <a:t>Source:</a:t>
            </a:r>
            <a:r>
              <a:rPr lang="en-CA" sz="1200" dirty="0" smtClean="0">
                <a:solidFill>
                  <a:srgbClr val="FFFFFF"/>
                </a:solidFill>
              </a:rPr>
              <a:t> Fox, Axsen, </a:t>
            </a:r>
            <a:r>
              <a:rPr lang="en-CA" sz="1200" dirty="0" err="1" smtClean="0">
                <a:solidFill>
                  <a:srgbClr val="FFFFFF"/>
                </a:solidFill>
              </a:rPr>
              <a:t>Jaccard</a:t>
            </a:r>
            <a:r>
              <a:rPr lang="en-CA" sz="1200" dirty="0" smtClean="0">
                <a:solidFill>
                  <a:srgbClr val="FFFFFF"/>
                </a:solidFill>
              </a:rPr>
              <a:t> (Under review). </a:t>
            </a:r>
            <a:r>
              <a:rPr lang="en-CA" sz="1200" i="1" dirty="0" smtClean="0">
                <a:solidFill>
                  <a:srgbClr val="FFFFFF"/>
                </a:solidFill>
              </a:rPr>
              <a:t>Resource and Energy Economics</a:t>
            </a:r>
            <a:endParaRPr lang="en-CA" sz="1200" i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74870" y="2237020"/>
            <a:ext cx="1033299" cy="33800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7146" y="2198916"/>
            <a:ext cx="1099454" cy="33800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24473" y="2237020"/>
            <a:ext cx="1414726" cy="3499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53886" y="4376048"/>
            <a:ext cx="627058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81416"/>
            <a:ext cx="7810500" cy="1066800"/>
          </a:xfrm>
        </p:spPr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technology-specific policy can more quickly push a low-carbon through low-cost thresholds (see PEVs)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800" b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800" b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800" b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3760"/>
            <a:ext cx="8610600" cy="473614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162800" y="4332508"/>
            <a:ext cx="152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Carbon Tax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2884708"/>
            <a:ext cx="1905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E85 Only</a:t>
            </a:r>
          </a:p>
          <a:p>
            <a:endParaRPr lang="en-CA" sz="1800" dirty="0" smtClean="0">
              <a:solidFill>
                <a:srgbClr val="000000"/>
              </a:solidFill>
            </a:endParaRPr>
          </a:p>
          <a:p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1676396"/>
            <a:ext cx="1905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General </a:t>
            </a:r>
          </a:p>
          <a:p>
            <a:r>
              <a:rPr lang="en-CA" sz="1800" dirty="0" smtClean="0">
                <a:solidFill>
                  <a:srgbClr val="000000"/>
                </a:solidFill>
              </a:rPr>
              <a:t>standard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5627908"/>
            <a:ext cx="1752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800" dirty="0" smtClean="0">
                <a:solidFill>
                  <a:srgbClr val="000000"/>
                </a:solidFill>
              </a:rPr>
              <a:t>PEV Only</a:t>
            </a:r>
          </a:p>
          <a:p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9104" y="6553200"/>
            <a:ext cx="5922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FFFF00"/>
                </a:solidFill>
              </a:rPr>
              <a:t>Source:</a:t>
            </a:r>
            <a:r>
              <a:rPr lang="en-CA" sz="1200" dirty="0" smtClean="0">
                <a:solidFill>
                  <a:srgbClr val="FFFFFF"/>
                </a:solidFill>
              </a:rPr>
              <a:t> Fox, Axsen, </a:t>
            </a:r>
            <a:r>
              <a:rPr lang="en-CA" sz="1200" dirty="0" err="1" smtClean="0">
                <a:solidFill>
                  <a:srgbClr val="FFFFFF"/>
                </a:solidFill>
              </a:rPr>
              <a:t>Jaccard</a:t>
            </a:r>
            <a:r>
              <a:rPr lang="en-CA" sz="1200" dirty="0" smtClean="0">
                <a:solidFill>
                  <a:srgbClr val="FFFFFF"/>
                </a:solidFill>
              </a:rPr>
              <a:t> (Under review). </a:t>
            </a:r>
            <a:r>
              <a:rPr lang="en-CA" sz="1200" i="1" dirty="0" smtClean="0">
                <a:solidFill>
                  <a:srgbClr val="FFFFFF"/>
                </a:solidFill>
              </a:rPr>
              <a:t>Resource and Energy Economics</a:t>
            </a:r>
            <a:endParaRPr lang="en-CA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40162" y="2720611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Conclusions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1.Why plug-in electric vehicles (PEVs)?</a:t>
            </a:r>
          </a:p>
        </p:txBody>
      </p:sp>
    </p:spTree>
    <p:extLst>
      <p:ext uri="{BB962C8B-B14F-4D97-AF65-F5344CB8AC3E}">
        <p14:creationId xmlns:p14="http://schemas.microsoft.com/office/powerpoint/2010/main" val="11766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177570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Conclusions: </a:t>
            </a:r>
            <a:b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Inducing a societal shift to PEVs</a:t>
            </a:r>
          </a:p>
        </p:txBody>
      </p:sp>
      <p:sp>
        <p:nvSpPr>
          <p:cNvPr id="4099" name="Rectangle 13"/>
          <p:cNvSpPr>
            <a:spLocks noGrp="1"/>
          </p:cNvSpPr>
          <p:nvPr>
            <p:ph type="body" idx="4294967295"/>
          </p:nvPr>
        </p:nvSpPr>
        <p:spPr>
          <a:xfrm>
            <a:off x="315310" y="1402945"/>
            <a:ext cx="8702566" cy="45410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effectLst/>
              </a:rPr>
              <a:t>Zero-emissions vehicle policy: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strong push for supply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effectLst/>
              </a:rPr>
              <a:t>Include PHEVs within PEV policy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effectLst/>
              </a:rPr>
              <a:t>Build basic awareness: mostly of PHEVs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effectLst/>
              </a:rPr>
              <a:t>Marketing: consider full range of consumer motives (environment, techie, fuel savings, symbolism and more)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effectLst/>
              </a:rPr>
              <a:t>Recharge infrastructure: focus on home and workplace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36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17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177570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Directions for climate policy?</a:t>
            </a:r>
          </a:p>
        </p:txBody>
      </p:sp>
      <p:sp>
        <p:nvSpPr>
          <p:cNvPr id="4099" name="Rectangle 13"/>
          <p:cNvSpPr>
            <a:spLocks noGrp="1"/>
          </p:cNvSpPr>
          <p:nvPr>
            <p:ph type="body" idx="4294967295"/>
          </p:nvPr>
        </p:nvSpPr>
        <p:spPr>
          <a:xfrm>
            <a:off x="315310" y="1239660"/>
            <a:ext cx="8586952" cy="45410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Financial incentives</a:t>
            </a:r>
            <a:endParaRPr lang="en-US" sz="2000" dirty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Can be helpful, but aren’t enough for full transition</a:t>
            </a:r>
            <a:endParaRPr lang="en-US" sz="2000" dirty="0"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Regulation</a:t>
            </a:r>
            <a:endParaRPr lang="en-US" sz="2000" dirty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Zero-emissions standards: maybe better to force “electric” but be sure to allow PHEVs and PEVs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Need 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long-term signals </a:t>
            </a:r>
            <a:r>
              <a:rPr lang="en-US" sz="2000" dirty="0" smtClean="0">
                <a:effectLst/>
              </a:rPr>
              <a:t>for industry/consumers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R&amp;D funding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Need some consistency – avoid short-sighted “hype cycles”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Recharge infrastructure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Priority on home, then work</a:t>
            </a:r>
            <a:r>
              <a:rPr lang="en-US" sz="2000" dirty="0">
                <a:effectLst/>
              </a:rPr>
              <a:t>place, then </a:t>
            </a:r>
            <a:r>
              <a:rPr lang="en-US" sz="2000" dirty="0" smtClean="0">
                <a:effectLst/>
              </a:rPr>
              <a:t>public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Information campaigns…?</a:t>
            </a:r>
            <a:endParaRPr lang="en-US" sz="2000" dirty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Greater awareness is needed, but direct efforts by government are not likely to be effective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29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162522" y="3463962"/>
            <a:ext cx="6298306" cy="2400809"/>
          </a:xfrm>
          <a:prstGeom prst="ellipse">
            <a:avLst/>
          </a:prstGeom>
          <a:solidFill>
            <a:schemeClr val="bg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162521" y="1891862"/>
            <a:ext cx="6592595" cy="2104128"/>
          </a:xfrm>
          <a:prstGeom prst="ellipse">
            <a:avLst/>
          </a:prstGeom>
          <a:solidFill>
            <a:schemeClr val="bg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63075" y="2521465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Our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technical</a:t>
            </a:r>
          </a:p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knowledge: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71" y="4156534"/>
            <a:ext cx="1624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Our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behavioural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knowledge: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8305" y="2291647"/>
            <a:ext cx="20588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800" dirty="0" smtClean="0"/>
              <a:t>Today</a:t>
            </a:r>
            <a:r>
              <a:rPr lang="en-CA" sz="1800" dirty="0" smtClean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Expensive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Limited range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Grid impacts vary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Limited charging</a:t>
            </a:r>
            <a:endParaRPr lang="en-CA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0832" y="2197057"/>
            <a:ext cx="25346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800" dirty="0" smtClean="0"/>
              <a:t>Future Change: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With supportive policy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Costs decrease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Improved performance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Clean electricity</a:t>
            </a:r>
            <a:endParaRPr lang="en-CA" sz="1600" dirty="0">
              <a:solidFill>
                <a:srgbClr val="FFFF00"/>
              </a:solidFill>
            </a:endParaRP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More charging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858721" y="2724238"/>
            <a:ext cx="1200193" cy="61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2"/>
          <p:cNvSpPr>
            <a:spLocks noGrp="1"/>
          </p:cNvSpPr>
          <p:nvPr>
            <p:ph type="title" idx="4294967295"/>
          </p:nvPr>
        </p:nvSpPr>
        <p:spPr>
          <a:xfrm>
            <a:off x="428625" y="528638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Concluding with a </a:t>
            </a:r>
            <a:r>
              <a:rPr lang="en-US" u="sng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dynamic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perspective</a:t>
            </a:r>
            <a:b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 electric mobility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8454" y="4014114"/>
            <a:ext cx="23070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800" dirty="0" smtClean="0"/>
              <a:t>Today</a:t>
            </a:r>
            <a:r>
              <a:rPr lang="en-CA" sz="1800" dirty="0" smtClean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Little awareness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Interest in PHEVs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Home charge works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Variety of motives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90981" y="3856464"/>
            <a:ext cx="24240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800" dirty="0" smtClean="0"/>
              <a:t>Future Change: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With supportive policy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Increased exposure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Increased demand</a:t>
            </a: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Further electrification</a:t>
            </a:r>
            <a:endParaRPr lang="en-CA" sz="1600" dirty="0">
              <a:solidFill>
                <a:srgbClr val="FFFF00"/>
              </a:solidFill>
            </a:endParaRPr>
          </a:p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- New social norms?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981903" y="4446705"/>
            <a:ext cx="977160" cy="61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5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" grpId="0" animBg="1"/>
      <p:bldP spid="19" grpId="0"/>
      <p:bldP spid="20" grpId="0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2425699">
            <a:off x="-224263" y="1287338"/>
            <a:ext cx="6804958" cy="5187624"/>
          </a:xfrm>
          <a:prstGeom prst="ellipse">
            <a:avLst/>
          </a:prstGeom>
          <a:solidFill>
            <a:schemeClr val="bg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 rot="2425699">
            <a:off x="2680103" y="1341511"/>
            <a:ext cx="6804958" cy="4672809"/>
          </a:xfrm>
          <a:prstGeom prst="ellipse">
            <a:avLst/>
          </a:prstGeom>
          <a:solidFill>
            <a:schemeClr val="bg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12"/>
          <p:cNvSpPr>
            <a:spLocks noGrp="1"/>
          </p:cNvSpPr>
          <p:nvPr>
            <p:ph type="title" idx="4294967295"/>
          </p:nvPr>
        </p:nvSpPr>
        <p:spPr>
          <a:xfrm>
            <a:off x="315310" y="206315"/>
            <a:ext cx="85404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Future directions to study electric mobility</a:t>
            </a:r>
            <a:endParaRPr lang="en-US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478" y="1775138"/>
            <a:ext cx="162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Batteries</a:t>
            </a:r>
            <a:br>
              <a:rPr lang="en-CA" sz="1600" dirty="0" smtClean="0"/>
            </a:br>
            <a:r>
              <a:rPr lang="en-CA" sz="1600" dirty="0" smtClean="0"/>
              <a:t>are ready to start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1553" y="1835976"/>
            <a:ext cx="186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Link with low-carbon electricity</a:t>
            </a:r>
          </a:p>
        </p:txBody>
      </p:sp>
      <p:cxnSp>
        <p:nvCxnSpPr>
          <p:cNvPr id="6" name="Straight Connector 5"/>
          <p:cNvCxnSpPr>
            <a:endCxn id="67586" idx="0"/>
          </p:cNvCxnSpPr>
          <p:nvPr/>
        </p:nvCxnSpPr>
        <p:spPr>
          <a:xfrm>
            <a:off x="4527613" y="2558497"/>
            <a:ext cx="2" cy="594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55164" y="2558497"/>
            <a:ext cx="1127525" cy="594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7235" y="4248083"/>
            <a:ext cx="162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Utilize existing</a:t>
            </a:r>
            <a:br>
              <a:rPr lang="en-CA" sz="1600" dirty="0" smtClean="0"/>
            </a:br>
            <a:r>
              <a:rPr lang="en-CA" sz="1600" dirty="0" smtClean="0"/>
              <a:t>plug-in </a:t>
            </a:r>
          </a:p>
          <a:p>
            <a:r>
              <a:rPr lang="en-CA" sz="1600" dirty="0" smtClean="0"/>
              <a:t>opportunities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7744" y="2887330"/>
            <a:ext cx="162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Manage</a:t>
            </a:r>
            <a:br>
              <a:rPr lang="en-CA" sz="1600" dirty="0" smtClean="0"/>
            </a:br>
            <a:r>
              <a:rPr lang="en-CA" sz="1600" dirty="0" smtClean="0"/>
              <a:t>electrical load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58622" y="3162520"/>
            <a:ext cx="1212192" cy="484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038769" y="4094327"/>
            <a:ext cx="1155055" cy="509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255165" y="4641317"/>
            <a:ext cx="783604" cy="6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18926" y="5248014"/>
            <a:ext cx="1622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Reduce price through industry learning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555145" y="4603532"/>
            <a:ext cx="0" cy="651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16136" y="5377490"/>
            <a:ext cx="187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Start with mostly</a:t>
            </a:r>
          </a:p>
          <a:p>
            <a:r>
              <a:rPr lang="en-CA" sz="1600" dirty="0" smtClean="0"/>
              <a:t>plug-in hybrids, move on to EVs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73416" y="5271937"/>
            <a:ext cx="171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Improve</a:t>
            </a:r>
            <a:br>
              <a:rPr lang="en-CA" sz="1600" dirty="0" smtClean="0"/>
            </a:br>
            <a:r>
              <a:rPr lang="en-CA" sz="1600" dirty="0" smtClean="0"/>
              <a:t>awareness of</a:t>
            </a:r>
            <a:br>
              <a:rPr lang="en-CA" sz="1600" dirty="0" smtClean="0"/>
            </a:br>
            <a:r>
              <a:rPr lang="en-CA" sz="1600" dirty="0" smtClean="0"/>
              <a:t>options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706" y="4381120"/>
            <a:ext cx="171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Motivate willingness to adapt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61" y="2861074"/>
            <a:ext cx="204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Induce social learning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8127" y="1950704"/>
            <a:ext cx="204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Stimulate societal transitions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302386" y="2605700"/>
            <a:ext cx="1127525" cy="594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901781" y="3200306"/>
            <a:ext cx="1212192" cy="484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81928" y="4132113"/>
            <a:ext cx="1155055" cy="509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722171" y="4641317"/>
            <a:ext cx="783604" cy="6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6" name="Picture 2" descr="http://www.blogcdn.com/www.autoblog.com/media/2009/08/nissan-leaf_lo_6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0193" r="4309" b="7156"/>
          <a:stretch/>
        </p:blipFill>
        <p:spPr bwMode="auto">
          <a:xfrm>
            <a:off x="2996607" y="3153103"/>
            <a:ext cx="3062015" cy="14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346099" y="1173823"/>
            <a:ext cx="209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Technology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2428" y="1173824"/>
            <a:ext cx="209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Behaviour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" y="5697254"/>
            <a:ext cx="1160946" cy="11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5</a:t>
            </a:r>
            <a:r>
              <a:rPr lang="en-US" sz="3600" dirty="0" smtClean="0">
                <a:solidFill>
                  <a:srgbClr val="FFFF00"/>
                </a:solidFill>
              </a:rPr>
              <a:t>. Policy for PEVs…</a:t>
            </a:r>
          </a:p>
        </p:txBody>
      </p:sp>
    </p:spTree>
    <p:extLst>
      <p:ext uri="{BB962C8B-B14F-4D97-AF65-F5344CB8AC3E}">
        <p14:creationId xmlns:p14="http://schemas.microsoft.com/office/powerpoint/2010/main" val="22113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541282" y="53696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Directions for PEV policy</a:t>
            </a:r>
            <a:r>
              <a:rPr lang="en-US" sz="3600" dirty="0">
                <a:ln>
                  <a:noFill/>
                </a:ln>
                <a:solidFill>
                  <a:srgbClr val="FFFF00"/>
                </a:solidFill>
                <a:effectLst/>
              </a:rPr>
              <a:t>?</a:t>
            </a:r>
            <a:br>
              <a:rPr lang="en-US" sz="3600" dirty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Technology </a:t>
            </a:r>
            <a:r>
              <a:rPr lang="en-US" sz="3600" i="1" dirty="0">
                <a:ln>
                  <a:noFill/>
                </a:ln>
                <a:solidFill>
                  <a:srgbClr val="FFFF00"/>
                </a:solidFill>
                <a:effectLst/>
              </a:rPr>
              <a:t>neutral</a:t>
            </a:r>
            <a:r>
              <a:rPr lang="en-US" sz="3600" dirty="0">
                <a:ln>
                  <a:noFill/>
                </a:ln>
                <a:solidFill>
                  <a:srgbClr val="FFFF00"/>
                </a:solidFill>
                <a:effectLst/>
              </a:rPr>
              <a:t> or </a:t>
            </a:r>
            <a:r>
              <a:rPr lang="en-US" sz="3600" i="1" dirty="0">
                <a:ln>
                  <a:noFill/>
                </a:ln>
                <a:solidFill>
                  <a:srgbClr val="FFFF00"/>
                </a:solidFill>
                <a:effectLst/>
              </a:rPr>
              <a:t>specific</a:t>
            </a:r>
            <a:r>
              <a:rPr lang="en-US" sz="3600" dirty="0">
                <a:ln>
                  <a:noFill/>
                </a:ln>
                <a:solidFill>
                  <a:srgbClr val="FFFF00"/>
                </a:solidFill>
                <a:effectLst/>
              </a:rPr>
              <a:t>?</a:t>
            </a:r>
            <a:br>
              <a:rPr lang="en-US" sz="3600" dirty="0">
                <a:ln>
                  <a:noFill/>
                </a:ln>
                <a:solidFill>
                  <a:srgbClr val="FFFF00"/>
                </a:solidFill>
                <a:effectLst/>
              </a:rPr>
            </a:br>
            <a:endParaRPr lang="en-US" sz="36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09270"/>
              </p:ext>
            </p:extLst>
          </p:nvPr>
        </p:nvGraphicFramePr>
        <p:xfrm>
          <a:off x="422157" y="1425450"/>
          <a:ext cx="8258636" cy="400294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29725"/>
                <a:gridCol w="1764979"/>
                <a:gridCol w="2535458"/>
                <a:gridCol w="2128474"/>
              </a:tblGrid>
              <a:tr h="343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Focus of policy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74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kern="0" dirty="0">
                          <a:effectLst/>
                        </a:rPr>
                        <a:t>Policy type</a:t>
                      </a:r>
                      <a:endParaRPr lang="en-CA" sz="1800" kern="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0" dirty="0">
                          <a:solidFill>
                            <a:schemeClr val="tx1"/>
                          </a:solidFill>
                          <a:effectLst/>
                        </a:rPr>
                        <a:t>PEV purchase</a:t>
                      </a:r>
                      <a:endParaRPr lang="en-CA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0" dirty="0">
                          <a:solidFill>
                            <a:schemeClr val="tx1"/>
                          </a:solidFill>
                          <a:effectLst/>
                        </a:rPr>
                        <a:t>PEV use</a:t>
                      </a:r>
                      <a:endParaRPr lang="en-CA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0" smtClean="0">
                          <a:solidFill>
                            <a:schemeClr val="tx1"/>
                          </a:solidFill>
                          <a:effectLst/>
                        </a:rPr>
                        <a:t>Recharge</a:t>
                      </a:r>
                      <a:br>
                        <a:rPr lang="en-CA" sz="1800" b="1" kern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CA" sz="1800" b="1" kern="0" smtClean="0">
                          <a:solidFill>
                            <a:schemeClr val="tx1"/>
                          </a:solidFill>
                          <a:effectLst/>
                        </a:rPr>
                        <a:t>infrastructure</a:t>
                      </a:r>
                      <a:endParaRPr lang="en-CA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50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kern="0" dirty="0" smtClean="0">
                          <a:effectLst/>
                        </a:rPr>
                        <a:t>(Dis)incentives</a:t>
                      </a:r>
                      <a:br>
                        <a:rPr lang="en-CA" sz="1800" kern="0" dirty="0" smtClean="0">
                          <a:effectLst/>
                        </a:rPr>
                      </a:br>
                      <a:endParaRPr lang="en-CA" sz="1800" kern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>
                          <a:effectLst/>
                        </a:rPr>
                        <a:t>Subsidies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>
                          <a:effectLst/>
                        </a:rPr>
                        <a:t>Tax </a:t>
                      </a:r>
                      <a:r>
                        <a:rPr lang="en-CA" sz="1600" kern="0" dirty="0" smtClean="0">
                          <a:effectLst/>
                        </a:rPr>
                        <a:t>rebates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b="0" kern="0" dirty="0" err="1" smtClean="0">
                          <a:effectLst/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Feebate</a:t>
                      </a:r>
                      <a:endParaRPr lang="en-CA" sz="1600" b="0" kern="0" dirty="0">
                        <a:effectLst/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 smtClean="0">
                          <a:effectLst/>
                        </a:rPr>
                        <a:t>Time-of-use </a:t>
                      </a:r>
                      <a:r>
                        <a:rPr lang="en-CA" sz="1600" kern="0" dirty="0">
                          <a:effectLst/>
                        </a:rPr>
                        <a:t>rates </a:t>
                      </a:r>
                      <a:endParaRPr lang="en-CA" sz="1600" kern="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baseline="0" dirty="0" smtClean="0">
                          <a:effectLst/>
                        </a:rPr>
                        <a:t>Free public charging</a:t>
                      </a:r>
                      <a:r>
                        <a:rPr lang="en-CA" sz="1600" kern="0" dirty="0" smtClean="0">
                          <a:effectLst/>
                        </a:rPr>
                        <a:t/>
                      </a:r>
                      <a:br>
                        <a:rPr lang="en-CA" sz="1600" kern="0" dirty="0" smtClean="0">
                          <a:effectLst/>
                        </a:rPr>
                      </a:br>
                      <a:endParaRPr lang="en-CA" sz="1600" kern="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 smtClean="0">
                          <a:effectLst/>
                        </a:rPr>
                        <a:t>Subsidies</a:t>
                      </a:r>
                      <a:r>
                        <a:rPr lang="en-CA" sz="1600" kern="0" baseline="0" dirty="0" smtClean="0">
                          <a:effectLst/>
                        </a:rPr>
                        <a:t> for install</a:t>
                      </a:r>
                      <a:br>
                        <a:rPr lang="en-CA" sz="1600" kern="0" baseline="0" dirty="0" smtClean="0">
                          <a:effectLst/>
                        </a:rPr>
                      </a:br>
                      <a:r>
                        <a:rPr lang="en-CA" sz="1600" kern="0" baseline="0" dirty="0" smtClean="0">
                          <a:effectLst/>
                        </a:rPr>
                        <a:t>  … at home.</a:t>
                      </a:r>
                      <a:br>
                        <a:rPr lang="en-CA" sz="1600" kern="0" baseline="0" dirty="0" smtClean="0">
                          <a:effectLst/>
                        </a:rPr>
                      </a:br>
                      <a:r>
                        <a:rPr lang="en-CA" sz="1600" kern="0" baseline="0" dirty="0" smtClean="0">
                          <a:effectLst/>
                        </a:rPr>
                        <a:t>  …at work.</a:t>
                      </a:r>
                      <a:br>
                        <a:rPr lang="en-CA" sz="1600" kern="0" baseline="0" dirty="0" smtClean="0">
                          <a:effectLst/>
                        </a:rPr>
                      </a:br>
                      <a:r>
                        <a:rPr lang="en-CA" sz="1600" kern="0" baseline="0" dirty="0" smtClean="0">
                          <a:effectLst/>
                        </a:rPr>
                        <a:t>  …public</a:t>
                      </a:r>
                      <a:r>
                        <a:rPr lang="en-CA" sz="1600" kern="0" baseline="0" dirty="0" smtClean="0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baseline="0" dirty="0" smtClean="0">
                          <a:effectLst/>
                          <a:latin typeface="+mj-lt"/>
                          <a:cs typeface="Times New Roman"/>
                        </a:rPr>
                        <a:t>Free “smart chargers”</a:t>
                      </a:r>
                      <a:endParaRPr lang="en-CA" sz="1600" kern="0" baseline="0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1559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kern="0" dirty="0" smtClean="0">
                          <a:effectLst/>
                        </a:rPr>
                        <a:t>Regulation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>
                          <a:effectLst/>
                        </a:rPr>
                        <a:t>ZEV standards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 smtClean="0">
                          <a:effectLst/>
                        </a:rPr>
                        <a:t>CAFE </a:t>
                      </a:r>
                      <a:r>
                        <a:rPr lang="en-CA" sz="1600" kern="0" dirty="0">
                          <a:effectLst/>
                        </a:rPr>
                        <a:t>standards</a:t>
                      </a:r>
                      <a:endParaRPr lang="en-CA" sz="1600" kern="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 smtClean="0">
                          <a:effectLst/>
                        </a:rPr>
                        <a:t>Low-carbon fuel standard</a:t>
                      </a:r>
                      <a:endParaRPr lang="en-CA" sz="1600" kern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600" kern="0" dirty="0" smtClean="0">
                          <a:effectLst/>
                        </a:rPr>
                        <a:t>Building </a:t>
                      </a:r>
                      <a:r>
                        <a:rPr lang="en-CA" sz="1600" kern="0" dirty="0">
                          <a:effectLst/>
                        </a:rPr>
                        <a:t>codes </a:t>
                      </a:r>
                      <a:r>
                        <a:rPr lang="en-CA" sz="1600" kern="0" dirty="0" smtClean="0">
                          <a:effectLst/>
                        </a:rPr>
                        <a:t>(with chargers or charger-ready)</a:t>
                      </a:r>
                      <a:endParaRPr lang="en-CA" sz="1600" kern="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397566" y="2978082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4) What about </a:t>
            </a:r>
            <a:r>
              <a:rPr lang="en-US" sz="3600" u="sng" dirty="0" smtClean="0">
                <a:solidFill>
                  <a:srgbClr val="FFFF00"/>
                </a:solidFill>
              </a:rPr>
              <a:t>batteries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4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hart" r:id="rId4" imgW="7772535" imgH="4114800" progId="MSGraph.Chart.8">
                  <p:embed followColorScheme="full"/>
                </p:oleObj>
              </mc:Choice>
              <mc:Fallback>
                <p:oleObj name="Chart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AutoShape 4"/>
          <p:cNvSpPr>
            <a:spLocks/>
          </p:cNvSpPr>
          <p:nvPr/>
        </p:nvSpPr>
        <p:spPr bwMode="auto">
          <a:xfrm>
            <a:off x="6248400" y="4267200"/>
            <a:ext cx="814388" cy="376238"/>
          </a:xfrm>
          <a:prstGeom prst="callout1">
            <a:avLst>
              <a:gd name="adj1" fmla="val 30380"/>
              <a:gd name="adj2" fmla="val -9356"/>
              <a:gd name="adj3" fmla="val 2954"/>
              <a:gd name="adj4" fmla="val -49708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Li-Ion</a:t>
            </a: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>
            <a:off x="6284913" y="3081338"/>
            <a:ext cx="1868487" cy="376237"/>
          </a:xfrm>
          <a:prstGeom prst="accentCallout1">
            <a:avLst>
              <a:gd name="adj1" fmla="val 30380"/>
              <a:gd name="adj2" fmla="val -4079"/>
              <a:gd name="adj3" fmla="val -48523"/>
              <a:gd name="adj4" fmla="val -18606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U.S. DOE Goals</a:t>
            </a:r>
          </a:p>
        </p:txBody>
      </p:sp>
      <p:sp>
        <p:nvSpPr>
          <p:cNvPr id="20487" name="AutoShape 7"/>
          <p:cNvSpPr>
            <a:spLocks/>
          </p:cNvSpPr>
          <p:nvPr/>
        </p:nvSpPr>
        <p:spPr bwMode="auto">
          <a:xfrm>
            <a:off x="6897688" y="2209800"/>
            <a:ext cx="1258887" cy="376238"/>
          </a:xfrm>
          <a:prstGeom prst="accentCallout1">
            <a:avLst>
              <a:gd name="adj1" fmla="val 30380"/>
              <a:gd name="adj2" fmla="val -6051"/>
              <a:gd name="adj3" fmla="val 126162"/>
              <a:gd name="adj4" fmla="val -101639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MIT Goals</a:t>
            </a:r>
          </a:p>
        </p:txBody>
      </p:sp>
      <p:sp>
        <p:nvSpPr>
          <p:cNvPr id="15366" name="AutoShape 12"/>
          <p:cNvSpPr>
            <a:spLocks/>
          </p:cNvSpPr>
          <p:nvPr/>
        </p:nvSpPr>
        <p:spPr bwMode="auto">
          <a:xfrm>
            <a:off x="3910013" y="4103688"/>
            <a:ext cx="814387" cy="376237"/>
          </a:xfrm>
          <a:prstGeom prst="callout1">
            <a:avLst>
              <a:gd name="adj1" fmla="val 17560"/>
              <a:gd name="adj2" fmla="val -9356"/>
              <a:gd name="adj3" fmla="val -10977"/>
              <a:gd name="adj4" fmla="val -44056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NiMH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724400" y="2667000"/>
            <a:ext cx="144780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CA" sz="1800" b="0" smtClean="0">
              <a:solidFill>
                <a:srgbClr val="000000"/>
              </a:solidFill>
            </a:endParaRPr>
          </a:p>
        </p:txBody>
      </p:sp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Are batteries ready for electric-vehicles?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76200" y="2057400"/>
            <a:ext cx="1066800" cy="312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0" dirty="0" smtClean="0">
              <a:solidFill>
                <a:srgbClr val="FFFFFF"/>
              </a:solidFill>
            </a:endParaRPr>
          </a:p>
          <a:p>
            <a:endParaRPr lang="en-US" sz="2400" b="0" dirty="0" smtClean="0">
              <a:solidFill>
                <a:srgbClr val="FFFFFF"/>
              </a:solidFill>
            </a:endParaRPr>
          </a:p>
          <a:p>
            <a:r>
              <a:rPr lang="en-US" sz="2400" b="0" dirty="0" smtClean="0">
                <a:solidFill>
                  <a:srgbClr val="FFFFFF"/>
                </a:solidFill>
              </a:rPr>
              <a:t>Battery</a:t>
            </a:r>
            <a:br>
              <a:rPr lang="en-US" sz="2400" b="0" dirty="0" smtClean="0">
                <a:solidFill>
                  <a:srgbClr val="FFFFFF"/>
                </a:solidFill>
              </a:rPr>
            </a:br>
            <a:r>
              <a:rPr lang="en-US" sz="2400" b="0" dirty="0" smtClean="0">
                <a:solidFill>
                  <a:srgbClr val="FFFFFF"/>
                </a:solidFill>
              </a:rPr>
              <a:t>Power</a:t>
            </a:r>
          </a:p>
          <a:p>
            <a:r>
              <a:rPr lang="en-US" sz="2400" b="0" dirty="0" smtClean="0">
                <a:solidFill>
                  <a:srgbClr val="FFFFFF"/>
                </a:solidFill>
              </a:rPr>
              <a:t>(W/kg)</a:t>
            </a:r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2590800" y="5502170"/>
            <a:ext cx="4267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0" dirty="0" smtClean="0">
                <a:solidFill>
                  <a:srgbClr val="FFFFFF"/>
                </a:solidFill>
              </a:rPr>
              <a:t>Battery Storage (</a:t>
            </a:r>
            <a:r>
              <a:rPr lang="en-US" sz="2400" b="0" dirty="0" err="1" smtClean="0">
                <a:solidFill>
                  <a:srgbClr val="FFFFFF"/>
                </a:solidFill>
              </a:rPr>
              <a:t>Wh</a:t>
            </a:r>
            <a:r>
              <a:rPr lang="en-US" sz="2400" b="0" dirty="0" smtClean="0">
                <a:solidFill>
                  <a:srgbClr val="FFFFFF"/>
                </a:solidFill>
              </a:rPr>
              <a:t>/kg)</a:t>
            </a:r>
          </a:p>
        </p:txBody>
      </p:sp>
      <p:sp>
        <p:nvSpPr>
          <p:cNvPr id="15371" name="AutoShape 17"/>
          <p:cNvSpPr>
            <a:spLocks noChangeArrowheads="1"/>
          </p:cNvSpPr>
          <p:nvPr/>
        </p:nvSpPr>
        <p:spPr bwMode="auto">
          <a:xfrm>
            <a:off x="0" y="1981200"/>
            <a:ext cx="1143000" cy="1295400"/>
          </a:xfrm>
          <a:prstGeom prst="upArrow">
            <a:avLst>
              <a:gd name="adj1" fmla="val 68611"/>
              <a:gd name="adj2" fmla="val 2569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smtClean="0">
                <a:solidFill>
                  <a:srgbClr val="000000"/>
                </a:solidFill>
              </a:rPr>
              <a:t>More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5372" name="AutoShape 19"/>
          <p:cNvSpPr>
            <a:spLocks noChangeArrowheads="1"/>
          </p:cNvSpPr>
          <p:nvPr/>
        </p:nvSpPr>
        <p:spPr bwMode="auto">
          <a:xfrm>
            <a:off x="6629400" y="5486400"/>
            <a:ext cx="1600200" cy="838200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smtClean="0">
                <a:solidFill>
                  <a:srgbClr val="000000"/>
                </a:solidFill>
              </a:rPr>
              <a:t>More Miles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8714" y="6545426"/>
            <a:ext cx="475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/>
              <a:t>: </a:t>
            </a:r>
            <a:r>
              <a:rPr lang="en-CA" dirty="0" err="1" smtClean="0"/>
              <a:t>Axsen</a:t>
            </a:r>
            <a:r>
              <a:rPr lang="en-CA" dirty="0" smtClean="0"/>
              <a:t> and </a:t>
            </a:r>
            <a:r>
              <a:rPr lang="en-CA" dirty="0" err="1" smtClean="0"/>
              <a:t>Kurani</a:t>
            </a:r>
            <a:r>
              <a:rPr lang="en-CA" dirty="0" smtClean="0"/>
              <a:t> (2010), </a:t>
            </a:r>
            <a:r>
              <a:rPr lang="en-CA" i="1" dirty="0" smtClean="0"/>
              <a:t>Transport Policy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6207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  <p:bldP spid="2049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600200"/>
          <a:ext cx="8229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Chart" r:id="rId4" imgW="7772535" imgH="4114800" progId="MSGraph.Chart.8">
                  <p:embed followColorScheme="full"/>
                </p:oleObj>
              </mc:Choice>
              <mc:Fallback>
                <p:oleObj name="Chart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457200" y="1574800"/>
          <a:ext cx="82423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Chart" r:id="rId6" imgW="7772535" imgH="4114800" progId="MSGraph.Chart.8">
                  <p:embed followColorScheme="full"/>
                </p:oleObj>
              </mc:Choice>
              <mc:Fallback>
                <p:oleObj name="Chart" r:id="rId6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74800"/>
                        <a:ext cx="82423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AutoShape 3"/>
          <p:cNvSpPr>
            <a:spLocks/>
          </p:cNvSpPr>
          <p:nvPr/>
        </p:nvSpPr>
        <p:spPr bwMode="auto">
          <a:xfrm>
            <a:off x="3910013" y="4103688"/>
            <a:ext cx="814387" cy="376237"/>
          </a:xfrm>
          <a:prstGeom prst="callout1">
            <a:avLst>
              <a:gd name="adj1" fmla="val 17560"/>
              <a:gd name="adj2" fmla="val -9356"/>
              <a:gd name="adj3" fmla="val -10977"/>
              <a:gd name="adj4" fmla="val -44056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NiMH</a:t>
            </a:r>
          </a:p>
        </p:txBody>
      </p:sp>
      <p:sp>
        <p:nvSpPr>
          <p:cNvPr id="16389" name="AutoShape 4"/>
          <p:cNvSpPr>
            <a:spLocks/>
          </p:cNvSpPr>
          <p:nvPr/>
        </p:nvSpPr>
        <p:spPr bwMode="auto">
          <a:xfrm>
            <a:off x="6248400" y="4267200"/>
            <a:ext cx="814388" cy="376238"/>
          </a:xfrm>
          <a:prstGeom prst="callout1">
            <a:avLst>
              <a:gd name="adj1" fmla="val 30380"/>
              <a:gd name="adj2" fmla="val -9356"/>
              <a:gd name="adj3" fmla="val 2954"/>
              <a:gd name="adj4" fmla="val -49708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Li-Ion</a:t>
            </a:r>
          </a:p>
        </p:txBody>
      </p:sp>
      <p:sp>
        <p:nvSpPr>
          <p:cNvPr id="16390" name="AutoShape 15"/>
          <p:cNvSpPr>
            <a:spLocks/>
          </p:cNvSpPr>
          <p:nvPr/>
        </p:nvSpPr>
        <p:spPr bwMode="auto">
          <a:xfrm>
            <a:off x="6284913" y="3081338"/>
            <a:ext cx="1868487" cy="376237"/>
          </a:xfrm>
          <a:prstGeom prst="accentCallout1">
            <a:avLst>
              <a:gd name="adj1" fmla="val 30380"/>
              <a:gd name="adj2" fmla="val -4079"/>
              <a:gd name="adj3" fmla="val -48523"/>
              <a:gd name="adj4" fmla="val -18606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U.S. DOE Goals</a:t>
            </a:r>
          </a:p>
        </p:txBody>
      </p:sp>
      <p:sp>
        <p:nvSpPr>
          <p:cNvPr id="16391" name="AutoShape 16"/>
          <p:cNvSpPr>
            <a:spLocks/>
          </p:cNvSpPr>
          <p:nvPr/>
        </p:nvSpPr>
        <p:spPr bwMode="auto">
          <a:xfrm>
            <a:off x="6897688" y="2209800"/>
            <a:ext cx="1258887" cy="376238"/>
          </a:xfrm>
          <a:prstGeom prst="accentCallout1">
            <a:avLst>
              <a:gd name="adj1" fmla="val 30380"/>
              <a:gd name="adj2" fmla="val -6051"/>
              <a:gd name="adj3" fmla="val 126162"/>
              <a:gd name="adj4" fmla="val -101639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0" smtClean="0">
                <a:solidFill>
                  <a:srgbClr val="FFFFFF"/>
                </a:solidFill>
                <a:latin typeface="Times New Roman" pitchFamily="18" charset="0"/>
              </a:rPr>
              <a:t>MIT Goals</a:t>
            </a: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>
            <a:off x="4724400" y="2667000"/>
            <a:ext cx="144780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CA" sz="1800" b="0" smtClean="0">
              <a:solidFill>
                <a:srgbClr val="000000"/>
              </a:solidFill>
            </a:endParaRPr>
          </a:p>
        </p:txBody>
      </p:sp>
      <p:sp>
        <p:nvSpPr>
          <p:cNvPr id="16393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Batteries </a:t>
            </a:r>
            <a:r>
              <a:rPr lang="en-US" sz="3600" i="1" dirty="0" smtClean="0">
                <a:solidFill>
                  <a:srgbClr val="FFFF00"/>
                </a:solidFill>
              </a:rPr>
              <a:t>are</a:t>
            </a:r>
            <a:r>
              <a:rPr lang="en-US" sz="3600" dirty="0" smtClean="0">
                <a:solidFill>
                  <a:srgbClr val="FFFF00"/>
                </a:solidFill>
              </a:rPr>
              <a:t> ready for what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u="sng" dirty="0" smtClean="0">
                <a:solidFill>
                  <a:srgbClr val="FFFF00"/>
                </a:solidFill>
              </a:rPr>
              <a:t>people want</a:t>
            </a:r>
            <a:r>
              <a:rPr lang="en-US" sz="3600" dirty="0" smtClean="0">
                <a:solidFill>
                  <a:srgbClr val="FFFF00"/>
                </a:solidFill>
              </a:rPr>
              <a:t>: lower range PHEVs</a:t>
            </a:r>
          </a:p>
        </p:txBody>
      </p:sp>
      <p:sp>
        <p:nvSpPr>
          <p:cNvPr id="16394" name="Rectangle 20"/>
          <p:cNvSpPr>
            <a:spLocks noChangeArrowheads="1"/>
          </p:cNvSpPr>
          <p:nvPr/>
        </p:nvSpPr>
        <p:spPr bwMode="auto">
          <a:xfrm>
            <a:off x="76200" y="2057400"/>
            <a:ext cx="1066800" cy="312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0" smtClean="0">
              <a:solidFill>
                <a:srgbClr val="FFFFFF"/>
              </a:solidFill>
            </a:endParaRPr>
          </a:p>
          <a:p>
            <a:endParaRPr lang="en-US" sz="2400" b="0" smtClean="0">
              <a:solidFill>
                <a:srgbClr val="FFFFFF"/>
              </a:solidFill>
            </a:endParaRPr>
          </a:p>
          <a:p>
            <a:r>
              <a:rPr lang="en-US" sz="2400" b="0" smtClean="0">
                <a:solidFill>
                  <a:srgbClr val="FFFFFF"/>
                </a:solidFill>
              </a:rPr>
              <a:t>Battery</a:t>
            </a:r>
            <a:br>
              <a:rPr lang="en-US" sz="2400" b="0" smtClean="0">
                <a:solidFill>
                  <a:srgbClr val="FFFFFF"/>
                </a:solidFill>
              </a:rPr>
            </a:br>
            <a:r>
              <a:rPr lang="en-US" sz="2400" b="0" smtClean="0">
                <a:solidFill>
                  <a:srgbClr val="FFFFFF"/>
                </a:solidFill>
              </a:rPr>
              <a:t>Power</a:t>
            </a:r>
          </a:p>
          <a:p>
            <a:r>
              <a:rPr lang="en-US" sz="2400" b="0" smtClean="0">
                <a:solidFill>
                  <a:srgbClr val="FFFFFF"/>
                </a:solidFill>
              </a:rPr>
              <a:t>(W/kg)</a:t>
            </a:r>
          </a:p>
        </p:txBody>
      </p:sp>
      <p:sp>
        <p:nvSpPr>
          <p:cNvPr id="16395" name="Rectangle 21"/>
          <p:cNvSpPr>
            <a:spLocks noChangeArrowheads="1"/>
          </p:cNvSpPr>
          <p:nvPr/>
        </p:nvSpPr>
        <p:spPr bwMode="auto">
          <a:xfrm>
            <a:off x="2743200" y="5562600"/>
            <a:ext cx="4267200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0" smtClean="0">
                <a:solidFill>
                  <a:srgbClr val="FFFFFF"/>
                </a:solidFill>
              </a:rPr>
              <a:t>Battery Storage (Wh/kg)</a:t>
            </a:r>
          </a:p>
        </p:txBody>
      </p:sp>
      <p:sp>
        <p:nvSpPr>
          <p:cNvPr id="16396" name="AutoShape 23"/>
          <p:cNvSpPr>
            <a:spLocks noChangeArrowheads="1"/>
          </p:cNvSpPr>
          <p:nvPr/>
        </p:nvSpPr>
        <p:spPr bwMode="auto">
          <a:xfrm>
            <a:off x="0" y="1981200"/>
            <a:ext cx="1143000" cy="1295400"/>
          </a:xfrm>
          <a:prstGeom prst="upArrow">
            <a:avLst>
              <a:gd name="adj1" fmla="val 68611"/>
              <a:gd name="adj2" fmla="val 2569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smtClean="0">
                <a:solidFill>
                  <a:srgbClr val="000000"/>
                </a:solidFill>
              </a:rPr>
              <a:t>More</a:t>
            </a:r>
            <a:br>
              <a:rPr lang="en-US" sz="1800" smtClean="0">
                <a:solidFill>
                  <a:srgbClr val="000000"/>
                </a:solidFill>
              </a:rPr>
            </a:br>
            <a:r>
              <a:rPr lang="en-US" sz="1800" smtClean="0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16397" name="AutoShape 24"/>
          <p:cNvSpPr>
            <a:spLocks noChangeArrowheads="1"/>
          </p:cNvSpPr>
          <p:nvPr/>
        </p:nvSpPr>
        <p:spPr bwMode="auto">
          <a:xfrm>
            <a:off x="6629400" y="5486400"/>
            <a:ext cx="1600200" cy="838200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smtClean="0">
                <a:solidFill>
                  <a:srgbClr val="000000"/>
                </a:solidFill>
              </a:rPr>
              <a:t>More Miles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714" y="6545426"/>
            <a:ext cx="475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/>
              <a:t>: </a:t>
            </a:r>
            <a:r>
              <a:rPr lang="en-CA" dirty="0" err="1" smtClean="0"/>
              <a:t>Axsen</a:t>
            </a:r>
            <a:r>
              <a:rPr lang="en-CA" dirty="0" smtClean="0"/>
              <a:t> and </a:t>
            </a:r>
            <a:r>
              <a:rPr lang="en-CA" dirty="0" err="1" smtClean="0"/>
              <a:t>Kurani</a:t>
            </a:r>
            <a:r>
              <a:rPr lang="en-CA" dirty="0" smtClean="0"/>
              <a:t> (2010), </a:t>
            </a:r>
            <a:r>
              <a:rPr lang="en-CA" i="1" dirty="0" smtClean="0"/>
              <a:t>Transport Policy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1146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325"/>
            <a:ext cx="8962411" cy="522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78"/>
            <a:ext cx="8229600" cy="1143000"/>
          </a:xfrm>
        </p:spPr>
        <p:txBody>
          <a:bodyPr/>
          <a:lstStyle/>
          <a:p>
            <a:r>
              <a:rPr lang="en-CA" dirty="0" smtClean="0">
                <a:effectLst/>
              </a:rPr>
              <a:t>Electric mobility may play an important role in </a:t>
            </a:r>
            <a:r>
              <a:rPr lang="en-CA" u="sng" dirty="0" smtClean="0">
                <a:effectLst/>
              </a:rPr>
              <a:t>deep</a:t>
            </a:r>
            <a:r>
              <a:rPr lang="en-CA" dirty="0" smtClean="0">
                <a:effectLst/>
              </a:rPr>
              <a:t> GHG reductions</a:t>
            </a:r>
            <a:endParaRPr lang="en-CA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5449" y="3247048"/>
            <a:ext cx="1551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dirty="0" smtClean="0">
                <a:solidFill>
                  <a:srgbClr val="000000"/>
                </a:solidFill>
              </a:rPr>
              <a:t>De-</a:t>
            </a:r>
            <a:br>
              <a:rPr lang="en-CA" dirty="0" smtClean="0">
                <a:solidFill>
                  <a:srgbClr val="000000"/>
                </a:solidFill>
              </a:rPr>
            </a:br>
            <a:r>
              <a:rPr lang="en-CA" dirty="0" smtClean="0">
                <a:solidFill>
                  <a:srgbClr val="000000"/>
                </a:solidFill>
              </a:rPr>
              <a:t>carbonize</a:t>
            </a:r>
            <a:br>
              <a:rPr lang="en-CA" dirty="0" smtClean="0">
                <a:solidFill>
                  <a:srgbClr val="000000"/>
                </a:solidFill>
              </a:rPr>
            </a:br>
            <a:r>
              <a:rPr lang="en-CA" dirty="0" smtClean="0">
                <a:solidFill>
                  <a:srgbClr val="000000"/>
                </a:solidFill>
              </a:rPr>
              <a:t>electricity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8785" y="5128462"/>
            <a:ext cx="125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>
                <a:solidFill>
                  <a:srgbClr val="000000"/>
                </a:solidFill>
              </a:rPr>
              <a:t>Electrify</a:t>
            </a:r>
            <a:br>
              <a:rPr lang="en-CA" sz="1600" dirty="0" smtClean="0">
                <a:solidFill>
                  <a:srgbClr val="000000"/>
                </a:solidFill>
              </a:rPr>
            </a:br>
            <a:r>
              <a:rPr lang="en-CA" sz="1600" dirty="0" smtClean="0">
                <a:solidFill>
                  <a:srgbClr val="000000"/>
                </a:solidFill>
              </a:rPr>
              <a:t>vehicles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815944" y="3069769"/>
            <a:ext cx="217714" cy="953846"/>
          </a:xfrm>
          <a:prstGeom prst="rightBrac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Brace 9"/>
          <p:cNvSpPr/>
          <p:nvPr/>
        </p:nvSpPr>
        <p:spPr>
          <a:xfrm>
            <a:off x="7826826" y="5084917"/>
            <a:ext cx="206832" cy="647795"/>
          </a:xfrm>
          <a:prstGeom prst="rightBrac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5410200" y="6512768"/>
            <a:ext cx="375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/>
              <a:t>: Williams et al. (2012), </a:t>
            </a:r>
            <a:r>
              <a:rPr lang="en-CA" i="1" dirty="0" smtClean="0"/>
              <a:t>Science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9684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Connecting to “green” electricity</a:t>
            </a:r>
          </a:p>
        </p:txBody>
      </p:sp>
    </p:spTree>
    <p:extLst>
      <p:ext uri="{BB962C8B-B14F-4D97-AF65-F5344CB8AC3E}">
        <p14:creationId xmlns:p14="http://schemas.microsoft.com/office/powerpoint/2010/main" val="19490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Pairing renewables &amp; PEVs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sources of renewables are </a:t>
            </a:r>
            <a:r>
              <a:rPr lang="en-US" b="1" dirty="0">
                <a:solidFill>
                  <a:srgbClr val="558ED5"/>
                </a:solidFill>
              </a:rPr>
              <a:t>intermittent</a:t>
            </a:r>
            <a:r>
              <a:rPr lang="en-US" dirty="0"/>
              <a:t> so the timing of electricity supply may not match the timing of electricity demand.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145A-DBF0-3D4F-9C10-F9312992D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41659" y="3463575"/>
            <a:ext cx="4596994" cy="2892775"/>
            <a:chOff x="457200" y="2055520"/>
            <a:chExt cx="4596994" cy="289277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18487" y="2055520"/>
              <a:ext cx="0" cy="252344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18487" y="4578963"/>
              <a:ext cx="399345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718487" y="2473317"/>
              <a:ext cx="4010160" cy="1236654"/>
            </a:xfrm>
            <a:custGeom>
              <a:avLst/>
              <a:gdLst>
                <a:gd name="connsiteX0" fmla="*/ 0 w 4010160"/>
                <a:gd name="connsiteY0" fmla="*/ 919135 h 1236654"/>
                <a:gd name="connsiteX1" fmla="*/ 200508 w 4010160"/>
                <a:gd name="connsiteY1" fmla="*/ 952558 h 1236654"/>
                <a:gd name="connsiteX2" fmla="*/ 334180 w 4010160"/>
                <a:gd name="connsiteY2" fmla="*/ 1052828 h 1236654"/>
                <a:gd name="connsiteX3" fmla="*/ 484561 w 4010160"/>
                <a:gd name="connsiteY3" fmla="*/ 1153097 h 1236654"/>
                <a:gd name="connsiteX4" fmla="*/ 534688 w 4010160"/>
                <a:gd name="connsiteY4" fmla="*/ 1186520 h 1236654"/>
                <a:gd name="connsiteX5" fmla="*/ 584815 w 4010160"/>
                <a:gd name="connsiteY5" fmla="*/ 1219943 h 1236654"/>
                <a:gd name="connsiteX6" fmla="*/ 651651 w 4010160"/>
                <a:gd name="connsiteY6" fmla="*/ 1236654 h 1236654"/>
                <a:gd name="connsiteX7" fmla="*/ 735196 w 4010160"/>
                <a:gd name="connsiteY7" fmla="*/ 1219943 h 1236654"/>
                <a:gd name="connsiteX8" fmla="*/ 818741 w 4010160"/>
                <a:gd name="connsiteY8" fmla="*/ 1136385 h 1236654"/>
                <a:gd name="connsiteX9" fmla="*/ 868868 w 4010160"/>
                <a:gd name="connsiteY9" fmla="*/ 1086251 h 1236654"/>
                <a:gd name="connsiteX10" fmla="*/ 935704 w 4010160"/>
                <a:gd name="connsiteY10" fmla="*/ 1019404 h 1236654"/>
                <a:gd name="connsiteX11" fmla="*/ 952413 w 4010160"/>
                <a:gd name="connsiteY11" fmla="*/ 969270 h 1236654"/>
                <a:gd name="connsiteX12" fmla="*/ 985831 w 4010160"/>
                <a:gd name="connsiteY12" fmla="*/ 919135 h 1236654"/>
                <a:gd name="connsiteX13" fmla="*/ 1019249 w 4010160"/>
                <a:gd name="connsiteY13" fmla="*/ 835577 h 1236654"/>
                <a:gd name="connsiteX14" fmla="*/ 1052667 w 4010160"/>
                <a:gd name="connsiteY14" fmla="*/ 768731 h 1236654"/>
                <a:gd name="connsiteX15" fmla="*/ 1119503 w 4010160"/>
                <a:gd name="connsiteY15" fmla="*/ 568193 h 1236654"/>
                <a:gd name="connsiteX16" fmla="*/ 1169630 w 4010160"/>
                <a:gd name="connsiteY16" fmla="*/ 534770 h 1236654"/>
                <a:gd name="connsiteX17" fmla="*/ 1269884 w 4010160"/>
                <a:gd name="connsiteY17" fmla="*/ 501347 h 1236654"/>
                <a:gd name="connsiteX18" fmla="*/ 1336720 w 4010160"/>
                <a:gd name="connsiteY18" fmla="*/ 434500 h 1236654"/>
                <a:gd name="connsiteX19" fmla="*/ 1353429 w 4010160"/>
                <a:gd name="connsiteY19" fmla="*/ 384366 h 1236654"/>
                <a:gd name="connsiteX20" fmla="*/ 1470392 w 4010160"/>
                <a:gd name="connsiteY20" fmla="*/ 367654 h 1236654"/>
                <a:gd name="connsiteX21" fmla="*/ 1787863 w 4010160"/>
                <a:gd name="connsiteY21" fmla="*/ 384366 h 1236654"/>
                <a:gd name="connsiteX22" fmla="*/ 1888117 w 4010160"/>
                <a:gd name="connsiteY22" fmla="*/ 417789 h 1236654"/>
                <a:gd name="connsiteX23" fmla="*/ 1938244 w 4010160"/>
                <a:gd name="connsiteY23" fmla="*/ 434500 h 1236654"/>
                <a:gd name="connsiteX24" fmla="*/ 1988371 w 4010160"/>
                <a:gd name="connsiteY24" fmla="*/ 451212 h 1236654"/>
                <a:gd name="connsiteX25" fmla="*/ 2289133 w 4010160"/>
                <a:gd name="connsiteY25" fmla="*/ 434500 h 1236654"/>
                <a:gd name="connsiteX26" fmla="*/ 2456223 w 4010160"/>
                <a:gd name="connsiteY26" fmla="*/ 417789 h 1236654"/>
                <a:gd name="connsiteX27" fmla="*/ 2506350 w 4010160"/>
                <a:gd name="connsiteY27" fmla="*/ 384366 h 1236654"/>
                <a:gd name="connsiteX28" fmla="*/ 2539768 w 4010160"/>
                <a:gd name="connsiteY28" fmla="*/ 334231 h 1236654"/>
                <a:gd name="connsiteX29" fmla="*/ 2640022 w 4010160"/>
                <a:gd name="connsiteY29" fmla="*/ 267385 h 1236654"/>
                <a:gd name="connsiteX30" fmla="*/ 2673440 w 4010160"/>
                <a:gd name="connsiteY30" fmla="*/ 100269 h 1236654"/>
                <a:gd name="connsiteX31" fmla="*/ 2723567 w 4010160"/>
                <a:gd name="connsiteY31" fmla="*/ 83558 h 1236654"/>
                <a:gd name="connsiteX32" fmla="*/ 2790403 w 4010160"/>
                <a:gd name="connsiteY32" fmla="*/ 0 h 1236654"/>
                <a:gd name="connsiteX33" fmla="*/ 2924075 w 4010160"/>
                <a:gd name="connsiteY33" fmla="*/ 16712 h 1236654"/>
                <a:gd name="connsiteX34" fmla="*/ 2974202 w 4010160"/>
                <a:gd name="connsiteY34" fmla="*/ 33423 h 1236654"/>
                <a:gd name="connsiteX35" fmla="*/ 3124583 w 4010160"/>
                <a:gd name="connsiteY35" fmla="*/ 100269 h 1236654"/>
                <a:gd name="connsiteX36" fmla="*/ 3174710 w 4010160"/>
                <a:gd name="connsiteY36" fmla="*/ 116981 h 1236654"/>
                <a:gd name="connsiteX37" fmla="*/ 3274964 w 4010160"/>
                <a:gd name="connsiteY37" fmla="*/ 183827 h 1236654"/>
                <a:gd name="connsiteX38" fmla="*/ 3308382 w 4010160"/>
                <a:gd name="connsiteY38" fmla="*/ 233962 h 1236654"/>
                <a:gd name="connsiteX39" fmla="*/ 3325091 w 4010160"/>
                <a:gd name="connsiteY39" fmla="*/ 300808 h 1236654"/>
                <a:gd name="connsiteX40" fmla="*/ 3341800 w 4010160"/>
                <a:gd name="connsiteY40" fmla="*/ 350943 h 1236654"/>
                <a:gd name="connsiteX41" fmla="*/ 3358509 w 4010160"/>
                <a:gd name="connsiteY41" fmla="*/ 417789 h 1236654"/>
                <a:gd name="connsiteX42" fmla="*/ 3375218 w 4010160"/>
                <a:gd name="connsiteY42" fmla="*/ 467923 h 1236654"/>
                <a:gd name="connsiteX43" fmla="*/ 3408636 w 4010160"/>
                <a:gd name="connsiteY43" fmla="*/ 601616 h 1236654"/>
                <a:gd name="connsiteX44" fmla="*/ 3425345 w 4010160"/>
                <a:gd name="connsiteY44" fmla="*/ 651750 h 1236654"/>
                <a:gd name="connsiteX45" fmla="*/ 3475472 w 4010160"/>
                <a:gd name="connsiteY45" fmla="*/ 668462 h 1236654"/>
                <a:gd name="connsiteX46" fmla="*/ 3508890 w 4010160"/>
                <a:gd name="connsiteY46" fmla="*/ 718597 h 1236654"/>
                <a:gd name="connsiteX47" fmla="*/ 3609144 w 4010160"/>
                <a:gd name="connsiteY47" fmla="*/ 768731 h 1236654"/>
                <a:gd name="connsiteX48" fmla="*/ 3709398 w 4010160"/>
                <a:gd name="connsiteY48" fmla="*/ 852289 h 1236654"/>
                <a:gd name="connsiteX49" fmla="*/ 3742816 w 4010160"/>
                <a:gd name="connsiteY49" fmla="*/ 902424 h 1236654"/>
                <a:gd name="connsiteX50" fmla="*/ 3809652 w 4010160"/>
                <a:gd name="connsiteY50" fmla="*/ 935847 h 1236654"/>
                <a:gd name="connsiteX51" fmla="*/ 3826361 w 4010160"/>
                <a:gd name="connsiteY51" fmla="*/ 985981 h 1236654"/>
                <a:gd name="connsiteX52" fmla="*/ 3976742 w 4010160"/>
                <a:gd name="connsiteY52" fmla="*/ 1069539 h 1236654"/>
                <a:gd name="connsiteX53" fmla="*/ 4010160 w 4010160"/>
                <a:gd name="connsiteY53" fmla="*/ 1086251 h 123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010160" h="1236654">
                  <a:moveTo>
                    <a:pt x="0" y="919135"/>
                  </a:moveTo>
                  <a:cubicBezTo>
                    <a:pt x="66836" y="930276"/>
                    <a:pt x="136228" y="931128"/>
                    <a:pt x="200508" y="952558"/>
                  </a:cubicBezTo>
                  <a:cubicBezTo>
                    <a:pt x="317746" y="991643"/>
                    <a:pt x="270843" y="1005318"/>
                    <a:pt x="334180" y="1052828"/>
                  </a:cubicBezTo>
                  <a:lnTo>
                    <a:pt x="484561" y="1153097"/>
                  </a:lnTo>
                  <a:lnTo>
                    <a:pt x="534688" y="1186520"/>
                  </a:lnTo>
                  <a:cubicBezTo>
                    <a:pt x="551397" y="1197661"/>
                    <a:pt x="565332" y="1215072"/>
                    <a:pt x="584815" y="1219943"/>
                  </a:cubicBezTo>
                  <a:lnTo>
                    <a:pt x="651651" y="1236654"/>
                  </a:lnTo>
                  <a:cubicBezTo>
                    <a:pt x="679499" y="1231084"/>
                    <a:pt x="708605" y="1229916"/>
                    <a:pt x="735196" y="1219943"/>
                  </a:cubicBezTo>
                  <a:cubicBezTo>
                    <a:pt x="794606" y="1197661"/>
                    <a:pt x="781612" y="1180946"/>
                    <a:pt x="818741" y="1136385"/>
                  </a:cubicBezTo>
                  <a:cubicBezTo>
                    <a:pt x="833868" y="1118229"/>
                    <a:pt x="852159" y="1102962"/>
                    <a:pt x="868868" y="1086251"/>
                  </a:cubicBezTo>
                  <a:cubicBezTo>
                    <a:pt x="913427" y="952551"/>
                    <a:pt x="846587" y="1108534"/>
                    <a:pt x="935704" y="1019404"/>
                  </a:cubicBezTo>
                  <a:cubicBezTo>
                    <a:pt x="948159" y="1006947"/>
                    <a:pt x="944536" y="985026"/>
                    <a:pt x="952413" y="969270"/>
                  </a:cubicBezTo>
                  <a:cubicBezTo>
                    <a:pt x="961394" y="951306"/>
                    <a:pt x="976850" y="937099"/>
                    <a:pt x="985831" y="919135"/>
                  </a:cubicBezTo>
                  <a:cubicBezTo>
                    <a:pt x="999245" y="892303"/>
                    <a:pt x="1007067" y="862990"/>
                    <a:pt x="1019249" y="835577"/>
                  </a:cubicBezTo>
                  <a:cubicBezTo>
                    <a:pt x="1029365" y="812812"/>
                    <a:pt x="1041528" y="791013"/>
                    <a:pt x="1052667" y="768731"/>
                  </a:cubicBezTo>
                  <a:cubicBezTo>
                    <a:pt x="1068248" y="628480"/>
                    <a:pt x="1035461" y="638238"/>
                    <a:pt x="1119503" y="568193"/>
                  </a:cubicBezTo>
                  <a:cubicBezTo>
                    <a:pt x="1134930" y="555335"/>
                    <a:pt x="1151279" y="542927"/>
                    <a:pt x="1169630" y="534770"/>
                  </a:cubicBezTo>
                  <a:cubicBezTo>
                    <a:pt x="1201819" y="520462"/>
                    <a:pt x="1269884" y="501347"/>
                    <a:pt x="1269884" y="501347"/>
                  </a:cubicBezTo>
                  <a:cubicBezTo>
                    <a:pt x="1314443" y="367647"/>
                    <a:pt x="1247603" y="523630"/>
                    <a:pt x="1336720" y="434500"/>
                  </a:cubicBezTo>
                  <a:cubicBezTo>
                    <a:pt x="1349175" y="422043"/>
                    <a:pt x="1337674" y="392245"/>
                    <a:pt x="1353429" y="384366"/>
                  </a:cubicBezTo>
                  <a:cubicBezTo>
                    <a:pt x="1388654" y="366751"/>
                    <a:pt x="1431404" y="373225"/>
                    <a:pt x="1470392" y="367654"/>
                  </a:cubicBezTo>
                  <a:cubicBezTo>
                    <a:pt x="1576216" y="373225"/>
                    <a:pt x="1682648" y="371738"/>
                    <a:pt x="1787863" y="384366"/>
                  </a:cubicBezTo>
                  <a:cubicBezTo>
                    <a:pt x="1822838" y="388564"/>
                    <a:pt x="1854699" y="406648"/>
                    <a:pt x="1888117" y="417789"/>
                  </a:cubicBezTo>
                  <a:lnTo>
                    <a:pt x="1938244" y="434500"/>
                  </a:lnTo>
                  <a:lnTo>
                    <a:pt x="1988371" y="451212"/>
                  </a:lnTo>
                  <a:lnTo>
                    <a:pt x="2289133" y="434500"/>
                  </a:lnTo>
                  <a:cubicBezTo>
                    <a:pt x="2344965" y="430511"/>
                    <a:pt x="2401682" y="430377"/>
                    <a:pt x="2456223" y="417789"/>
                  </a:cubicBezTo>
                  <a:cubicBezTo>
                    <a:pt x="2475791" y="413273"/>
                    <a:pt x="2489641" y="395507"/>
                    <a:pt x="2506350" y="384366"/>
                  </a:cubicBezTo>
                  <a:cubicBezTo>
                    <a:pt x="2517489" y="367654"/>
                    <a:pt x="2524654" y="347458"/>
                    <a:pt x="2539768" y="334231"/>
                  </a:cubicBezTo>
                  <a:cubicBezTo>
                    <a:pt x="2569993" y="307780"/>
                    <a:pt x="2640022" y="267385"/>
                    <a:pt x="2640022" y="267385"/>
                  </a:cubicBezTo>
                  <a:cubicBezTo>
                    <a:pt x="2651161" y="211680"/>
                    <a:pt x="2649936" y="151987"/>
                    <a:pt x="2673440" y="100269"/>
                  </a:cubicBezTo>
                  <a:cubicBezTo>
                    <a:pt x="2680727" y="84234"/>
                    <a:pt x="2712565" y="97312"/>
                    <a:pt x="2723567" y="83558"/>
                  </a:cubicBezTo>
                  <a:cubicBezTo>
                    <a:pt x="2807489" y="-21360"/>
                    <a:pt x="2670219" y="40069"/>
                    <a:pt x="2790403" y="0"/>
                  </a:cubicBezTo>
                  <a:cubicBezTo>
                    <a:pt x="2834960" y="5571"/>
                    <a:pt x="2879895" y="8678"/>
                    <a:pt x="2924075" y="16712"/>
                  </a:cubicBezTo>
                  <a:cubicBezTo>
                    <a:pt x="2941404" y="19863"/>
                    <a:pt x="2957711" y="27238"/>
                    <a:pt x="2974202" y="33423"/>
                  </a:cubicBezTo>
                  <a:cubicBezTo>
                    <a:pt x="3181441" y="111148"/>
                    <a:pt x="2947403" y="24323"/>
                    <a:pt x="3124583" y="100269"/>
                  </a:cubicBezTo>
                  <a:cubicBezTo>
                    <a:pt x="3140772" y="107208"/>
                    <a:pt x="3159314" y="108426"/>
                    <a:pt x="3174710" y="116981"/>
                  </a:cubicBezTo>
                  <a:cubicBezTo>
                    <a:pt x="3209819" y="136489"/>
                    <a:pt x="3274964" y="183827"/>
                    <a:pt x="3274964" y="183827"/>
                  </a:cubicBezTo>
                  <a:cubicBezTo>
                    <a:pt x="3286103" y="200539"/>
                    <a:pt x="3300472" y="215502"/>
                    <a:pt x="3308382" y="233962"/>
                  </a:cubicBezTo>
                  <a:cubicBezTo>
                    <a:pt x="3317428" y="255073"/>
                    <a:pt x="3318782" y="278724"/>
                    <a:pt x="3325091" y="300808"/>
                  </a:cubicBezTo>
                  <a:cubicBezTo>
                    <a:pt x="3329930" y="317746"/>
                    <a:pt x="3336961" y="334005"/>
                    <a:pt x="3341800" y="350943"/>
                  </a:cubicBezTo>
                  <a:cubicBezTo>
                    <a:pt x="3348109" y="373027"/>
                    <a:pt x="3352200" y="395705"/>
                    <a:pt x="3358509" y="417789"/>
                  </a:cubicBezTo>
                  <a:cubicBezTo>
                    <a:pt x="3363348" y="434726"/>
                    <a:pt x="3370584" y="450928"/>
                    <a:pt x="3375218" y="467923"/>
                  </a:cubicBezTo>
                  <a:cubicBezTo>
                    <a:pt x="3387303" y="512240"/>
                    <a:pt x="3394112" y="558037"/>
                    <a:pt x="3408636" y="601616"/>
                  </a:cubicBezTo>
                  <a:cubicBezTo>
                    <a:pt x="3414206" y="618327"/>
                    <a:pt x="3412890" y="639293"/>
                    <a:pt x="3425345" y="651750"/>
                  </a:cubicBezTo>
                  <a:cubicBezTo>
                    <a:pt x="3437798" y="664205"/>
                    <a:pt x="3458763" y="662891"/>
                    <a:pt x="3475472" y="668462"/>
                  </a:cubicBezTo>
                  <a:cubicBezTo>
                    <a:pt x="3486611" y="685174"/>
                    <a:pt x="3494690" y="704394"/>
                    <a:pt x="3508890" y="718597"/>
                  </a:cubicBezTo>
                  <a:cubicBezTo>
                    <a:pt x="3541281" y="750993"/>
                    <a:pt x="3568372" y="755139"/>
                    <a:pt x="3609144" y="768731"/>
                  </a:cubicBezTo>
                  <a:cubicBezTo>
                    <a:pt x="3658434" y="801596"/>
                    <a:pt x="3669194" y="804036"/>
                    <a:pt x="3709398" y="852289"/>
                  </a:cubicBezTo>
                  <a:cubicBezTo>
                    <a:pt x="3722254" y="867719"/>
                    <a:pt x="3727388" y="889565"/>
                    <a:pt x="3742816" y="902424"/>
                  </a:cubicBezTo>
                  <a:cubicBezTo>
                    <a:pt x="3761950" y="918372"/>
                    <a:pt x="3787373" y="924706"/>
                    <a:pt x="3809652" y="935847"/>
                  </a:cubicBezTo>
                  <a:cubicBezTo>
                    <a:pt x="3815222" y="952558"/>
                    <a:pt x="3813906" y="973524"/>
                    <a:pt x="3826361" y="985981"/>
                  </a:cubicBezTo>
                  <a:cubicBezTo>
                    <a:pt x="3899792" y="1059423"/>
                    <a:pt x="3906699" y="1041518"/>
                    <a:pt x="3976742" y="1069539"/>
                  </a:cubicBezTo>
                  <a:cubicBezTo>
                    <a:pt x="3988306" y="1074165"/>
                    <a:pt x="3999021" y="1080680"/>
                    <a:pt x="4010160" y="1086251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1778" y="2572853"/>
              <a:ext cx="4010160" cy="1271526"/>
            </a:xfrm>
            <a:custGeom>
              <a:avLst/>
              <a:gdLst>
                <a:gd name="connsiteX0" fmla="*/ 0 w 4010160"/>
                <a:gd name="connsiteY0" fmla="*/ 369102 h 1271526"/>
                <a:gd name="connsiteX1" fmla="*/ 250635 w 4010160"/>
                <a:gd name="connsiteY1" fmla="*/ 352391 h 1271526"/>
                <a:gd name="connsiteX2" fmla="*/ 300762 w 4010160"/>
                <a:gd name="connsiteY2" fmla="*/ 385814 h 1271526"/>
                <a:gd name="connsiteX3" fmla="*/ 334180 w 4010160"/>
                <a:gd name="connsiteY3" fmla="*/ 435948 h 1271526"/>
                <a:gd name="connsiteX4" fmla="*/ 384307 w 4010160"/>
                <a:gd name="connsiteY4" fmla="*/ 486083 h 1271526"/>
                <a:gd name="connsiteX5" fmla="*/ 451143 w 4010160"/>
                <a:gd name="connsiteY5" fmla="*/ 686622 h 1271526"/>
                <a:gd name="connsiteX6" fmla="*/ 484561 w 4010160"/>
                <a:gd name="connsiteY6" fmla="*/ 803602 h 1271526"/>
                <a:gd name="connsiteX7" fmla="*/ 634942 w 4010160"/>
                <a:gd name="connsiteY7" fmla="*/ 870449 h 1271526"/>
                <a:gd name="connsiteX8" fmla="*/ 685069 w 4010160"/>
                <a:gd name="connsiteY8" fmla="*/ 887160 h 1271526"/>
                <a:gd name="connsiteX9" fmla="*/ 735196 w 4010160"/>
                <a:gd name="connsiteY9" fmla="*/ 903872 h 1271526"/>
                <a:gd name="connsiteX10" fmla="*/ 935704 w 4010160"/>
                <a:gd name="connsiteY10" fmla="*/ 870449 h 1271526"/>
                <a:gd name="connsiteX11" fmla="*/ 969122 w 4010160"/>
                <a:gd name="connsiteY11" fmla="*/ 837025 h 1271526"/>
                <a:gd name="connsiteX12" fmla="*/ 985831 w 4010160"/>
                <a:gd name="connsiteY12" fmla="*/ 770179 h 1271526"/>
                <a:gd name="connsiteX13" fmla="*/ 1035958 w 4010160"/>
                <a:gd name="connsiteY13" fmla="*/ 586352 h 1271526"/>
                <a:gd name="connsiteX14" fmla="*/ 1102794 w 4010160"/>
                <a:gd name="connsiteY14" fmla="*/ 569641 h 1271526"/>
                <a:gd name="connsiteX15" fmla="*/ 1169630 w 4010160"/>
                <a:gd name="connsiteY15" fmla="*/ 469371 h 1271526"/>
                <a:gd name="connsiteX16" fmla="*/ 1269884 w 4010160"/>
                <a:gd name="connsiteY16" fmla="*/ 435948 h 1271526"/>
                <a:gd name="connsiteX17" fmla="*/ 1336720 w 4010160"/>
                <a:gd name="connsiteY17" fmla="*/ 536218 h 1271526"/>
                <a:gd name="connsiteX18" fmla="*/ 1403556 w 4010160"/>
                <a:gd name="connsiteY18" fmla="*/ 686622 h 1271526"/>
                <a:gd name="connsiteX19" fmla="*/ 1453683 w 4010160"/>
                <a:gd name="connsiteY19" fmla="*/ 736756 h 1271526"/>
                <a:gd name="connsiteX20" fmla="*/ 1503810 w 4010160"/>
                <a:gd name="connsiteY20" fmla="*/ 853737 h 1271526"/>
                <a:gd name="connsiteX21" fmla="*/ 1553937 w 4010160"/>
                <a:gd name="connsiteY21" fmla="*/ 887160 h 1271526"/>
                <a:gd name="connsiteX22" fmla="*/ 1570646 w 4010160"/>
                <a:gd name="connsiteY22" fmla="*/ 954006 h 1271526"/>
                <a:gd name="connsiteX23" fmla="*/ 1620773 w 4010160"/>
                <a:gd name="connsiteY23" fmla="*/ 970718 h 1271526"/>
                <a:gd name="connsiteX24" fmla="*/ 1687609 w 4010160"/>
                <a:gd name="connsiteY24" fmla="*/ 1121122 h 1271526"/>
                <a:gd name="connsiteX25" fmla="*/ 1771154 w 4010160"/>
                <a:gd name="connsiteY25" fmla="*/ 1137833 h 1271526"/>
                <a:gd name="connsiteX26" fmla="*/ 1871408 w 4010160"/>
                <a:gd name="connsiteY26" fmla="*/ 1171256 h 1271526"/>
                <a:gd name="connsiteX27" fmla="*/ 1938244 w 4010160"/>
                <a:gd name="connsiteY27" fmla="*/ 1154545 h 1271526"/>
                <a:gd name="connsiteX28" fmla="*/ 1954953 w 4010160"/>
                <a:gd name="connsiteY28" fmla="*/ 1087699 h 1271526"/>
                <a:gd name="connsiteX29" fmla="*/ 1971662 w 4010160"/>
                <a:gd name="connsiteY29" fmla="*/ 1037564 h 1271526"/>
                <a:gd name="connsiteX30" fmla="*/ 2021789 w 4010160"/>
                <a:gd name="connsiteY30" fmla="*/ 1020852 h 1271526"/>
                <a:gd name="connsiteX31" fmla="*/ 2071916 w 4010160"/>
                <a:gd name="connsiteY31" fmla="*/ 987429 h 1271526"/>
                <a:gd name="connsiteX32" fmla="*/ 2172170 w 4010160"/>
                <a:gd name="connsiteY32" fmla="*/ 1020852 h 1271526"/>
                <a:gd name="connsiteX33" fmla="*/ 2205588 w 4010160"/>
                <a:gd name="connsiteY33" fmla="*/ 1054276 h 1271526"/>
                <a:gd name="connsiteX34" fmla="*/ 2239006 w 4010160"/>
                <a:gd name="connsiteY34" fmla="*/ 1104410 h 1271526"/>
                <a:gd name="connsiteX35" fmla="*/ 2322551 w 4010160"/>
                <a:gd name="connsiteY35" fmla="*/ 1121122 h 1271526"/>
                <a:gd name="connsiteX36" fmla="*/ 2389387 w 4010160"/>
                <a:gd name="connsiteY36" fmla="*/ 1087699 h 1271526"/>
                <a:gd name="connsiteX37" fmla="*/ 2439514 w 4010160"/>
                <a:gd name="connsiteY37" fmla="*/ 770179 h 1271526"/>
                <a:gd name="connsiteX38" fmla="*/ 2456223 w 4010160"/>
                <a:gd name="connsiteY38" fmla="*/ 669910 h 1271526"/>
                <a:gd name="connsiteX39" fmla="*/ 2489641 w 4010160"/>
                <a:gd name="connsiteY39" fmla="*/ 569641 h 1271526"/>
                <a:gd name="connsiteX40" fmla="*/ 2556477 w 4010160"/>
                <a:gd name="connsiteY40" fmla="*/ 586352 h 1271526"/>
                <a:gd name="connsiteX41" fmla="*/ 2573186 w 4010160"/>
                <a:gd name="connsiteY41" fmla="*/ 636487 h 1271526"/>
                <a:gd name="connsiteX42" fmla="*/ 2640022 w 4010160"/>
                <a:gd name="connsiteY42" fmla="*/ 653198 h 1271526"/>
                <a:gd name="connsiteX43" fmla="*/ 2706858 w 4010160"/>
                <a:gd name="connsiteY43" fmla="*/ 753468 h 1271526"/>
                <a:gd name="connsiteX44" fmla="*/ 2807112 w 4010160"/>
                <a:gd name="connsiteY44" fmla="*/ 937295 h 1271526"/>
                <a:gd name="connsiteX45" fmla="*/ 2857239 w 4010160"/>
                <a:gd name="connsiteY45" fmla="*/ 970718 h 1271526"/>
                <a:gd name="connsiteX46" fmla="*/ 2873948 w 4010160"/>
                <a:gd name="connsiteY46" fmla="*/ 1137833 h 1271526"/>
                <a:gd name="connsiteX47" fmla="*/ 2924075 w 4010160"/>
                <a:gd name="connsiteY47" fmla="*/ 1171256 h 1271526"/>
                <a:gd name="connsiteX48" fmla="*/ 2957493 w 4010160"/>
                <a:gd name="connsiteY48" fmla="*/ 1221391 h 1271526"/>
                <a:gd name="connsiteX49" fmla="*/ 3091165 w 4010160"/>
                <a:gd name="connsiteY49" fmla="*/ 1271526 h 1271526"/>
                <a:gd name="connsiteX50" fmla="*/ 3141292 w 4010160"/>
                <a:gd name="connsiteY50" fmla="*/ 1254814 h 1271526"/>
                <a:gd name="connsiteX51" fmla="*/ 3224837 w 4010160"/>
                <a:gd name="connsiteY51" fmla="*/ 1070987 h 1271526"/>
                <a:gd name="connsiteX52" fmla="*/ 3325091 w 4010160"/>
                <a:gd name="connsiteY52" fmla="*/ 987429 h 1271526"/>
                <a:gd name="connsiteX53" fmla="*/ 3375218 w 4010160"/>
                <a:gd name="connsiteY53" fmla="*/ 552929 h 1271526"/>
                <a:gd name="connsiteX54" fmla="*/ 3442054 w 4010160"/>
                <a:gd name="connsiteY54" fmla="*/ 469371 h 1271526"/>
                <a:gd name="connsiteX55" fmla="*/ 3508890 w 4010160"/>
                <a:gd name="connsiteY55" fmla="*/ 369102 h 1271526"/>
                <a:gd name="connsiteX56" fmla="*/ 3559017 w 4010160"/>
                <a:gd name="connsiteY56" fmla="*/ 168564 h 1271526"/>
                <a:gd name="connsiteX57" fmla="*/ 3575726 w 4010160"/>
                <a:gd name="connsiteY57" fmla="*/ 118429 h 1271526"/>
                <a:gd name="connsiteX58" fmla="*/ 3625853 w 4010160"/>
                <a:gd name="connsiteY58" fmla="*/ 101717 h 1271526"/>
                <a:gd name="connsiteX59" fmla="*/ 3642562 w 4010160"/>
                <a:gd name="connsiteY59" fmla="*/ 18160 h 1271526"/>
                <a:gd name="connsiteX60" fmla="*/ 3742816 w 4010160"/>
                <a:gd name="connsiteY60" fmla="*/ 18160 h 1271526"/>
                <a:gd name="connsiteX61" fmla="*/ 3809652 w 4010160"/>
                <a:gd name="connsiteY61" fmla="*/ 118429 h 1271526"/>
                <a:gd name="connsiteX62" fmla="*/ 3843070 w 4010160"/>
                <a:gd name="connsiteY62" fmla="*/ 168564 h 1271526"/>
                <a:gd name="connsiteX63" fmla="*/ 3876488 w 4010160"/>
                <a:gd name="connsiteY63" fmla="*/ 268833 h 1271526"/>
                <a:gd name="connsiteX64" fmla="*/ 4010160 w 4010160"/>
                <a:gd name="connsiteY64" fmla="*/ 352391 h 12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10160" h="1271526">
                  <a:moveTo>
                    <a:pt x="0" y="369102"/>
                  </a:moveTo>
                  <a:cubicBezTo>
                    <a:pt x="117271" y="330006"/>
                    <a:pt x="109384" y="317073"/>
                    <a:pt x="250635" y="352391"/>
                  </a:cubicBezTo>
                  <a:cubicBezTo>
                    <a:pt x="270118" y="357262"/>
                    <a:pt x="284053" y="374673"/>
                    <a:pt x="300762" y="385814"/>
                  </a:cubicBezTo>
                  <a:cubicBezTo>
                    <a:pt x="311901" y="402525"/>
                    <a:pt x="321324" y="420518"/>
                    <a:pt x="334180" y="435948"/>
                  </a:cubicBezTo>
                  <a:cubicBezTo>
                    <a:pt x="349307" y="454104"/>
                    <a:pt x="375219" y="464268"/>
                    <a:pt x="384307" y="486083"/>
                  </a:cubicBezTo>
                  <a:cubicBezTo>
                    <a:pt x="510221" y="788324"/>
                    <a:pt x="354772" y="542042"/>
                    <a:pt x="451143" y="686622"/>
                  </a:cubicBezTo>
                  <a:cubicBezTo>
                    <a:pt x="452234" y="690989"/>
                    <a:pt x="475844" y="792704"/>
                    <a:pt x="484561" y="803602"/>
                  </a:cubicBezTo>
                  <a:cubicBezTo>
                    <a:pt x="513446" y="839714"/>
                    <a:pt x="604305" y="860235"/>
                    <a:pt x="634942" y="870449"/>
                  </a:cubicBezTo>
                  <a:lnTo>
                    <a:pt x="685069" y="887160"/>
                  </a:lnTo>
                  <a:lnTo>
                    <a:pt x="735196" y="903872"/>
                  </a:lnTo>
                  <a:cubicBezTo>
                    <a:pt x="750046" y="902222"/>
                    <a:pt x="891173" y="897172"/>
                    <a:pt x="935704" y="870449"/>
                  </a:cubicBezTo>
                  <a:cubicBezTo>
                    <a:pt x="949213" y="862342"/>
                    <a:pt x="957983" y="848166"/>
                    <a:pt x="969122" y="837025"/>
                  </a:cubicBezTo>
                  <a:cubicBezTo>
                    <a:pt x="974692" y="814743"/>
                    <a:pt x="982056" y="792834"/>
                    <a:pt x="985831" y="770179"/>
                  </a:cubicBezTo>
                  <a:cubicBezTo>
                    <a:pt x="991851" y="734055"/>
                    <a:pt x="983525" y="621313"/>
                    <a:pt x="1035958" y="586352"/>
                  </a:cubicBezTo>
                  <a:cubicBezTo>
                    <a:pt x="1055065" y="573612"/>
                    <a:pt x="1080515" y="575211"/>
                    <a:pt x="1102794" y="569641"/>
                  </a:cubicBezTo>
                  <a:cubicBezTo>
                    <a:pt x="1116359" y="542507"/>
                    <a:pt x="1135610" y="486384"/>
                    <a:pt x="1169630" y="469371"/>
                  </a:cubicBezTo>
                  <a:cubicBezTo>
                    <a:pt x="1201136" y="453615"/>
                    <a:pt x="1269884" y="435948"/>
                    <a:pt x="1269884" y="435948"/>
                  </a:cubicBezTo>
                  <a:cubicBezTo>
                    <a:pt x="1292163" y="469371"/>
                    <a:pt x="1324020" y="498111"/>
                    <a:pt x="1336720" y="536218"/>
                  </a:cubicBezTo>
                  <a:cubicBezTo>
                    <a:pt x="1361005" y="609083"/>
                    <a:pt x="1359425" y="633656"/>
                    <a:pt x="1403556" y="686622"/>
                  </a:cubicBezTo>
                  <a:cubicBezTo>
                    <a:pt x="1418683" y="704778"/>
                    <a:pt x="1436974" y="720045"/>
                    <a:pt x="1453683" y="736756"/>
                  </a:cubicBezTo>
                  <a:cubicBezTo>
                    <a:pt x="1465291" y="771585"/>
                    <a:pt x="1480868" y="826203"/>
                    <a:pt x="1503810" y="853737"/>
                  </a:cubicBezTo>
                  <a:cubicBezTo>
                    <a:pt x="1516665" y="869166"/>
                    <a:pt x="1537228" y="876019"/>
                    <a:pt x="1553937" y="887160"/>
                  </a:cubicBezTo>
                  <a:cubicBezTo>
                    <a:pt x="1559507" y="909442"/>
                    <a:pt x="1556300" y="936070"/>
                    <a:pt x="1570646" y="954006"/>
                  </a:cubicBezTo>
                  <a:cubicBezTo>
                    <a:pt x="1581648" y="967760"/>
                    <a:pt x="1610537" y="956385"/>
                    <a:pt x="1620773" y="970718"/>
                  </a:cubicBezTo>
                  <a:cubicBezTo>
                    <a:pt x="1633225" y="988153"/>
                    <a:pt x="1650223" y="1099756"/>
                    <a:pt x="1687609" y="1121122"/>
                  </a:cubicBezTo>
                  <a:cubicBezTo>
                    <a:pt x="1712266" y="1135214"/>
                    <a:pt x="1743755" y="1130360"/>
                    <a:pt x="1771154" y="1137833"/>
                  </a:cubicBezTo>
                  <a:cubicBezTo>
                    <a:pt x="1805139" y="1147103"/>
                    <a:pt x="1871408" y="1171256"/>
                    <a:pt x="1871408" y="1171256"/>
                  </a:cubicBezTo>
                  <a:cubicBezTo>
                    <a:pt x="1893687" y="1165686"/>
                    <a:pt x="1922007" y="1170785"/>
                    <a:pt x="1938244" y="1154545"/>
                  </a:cubicBezTo>
                  <a:cubicBezTo>
                    <a:pt x="1954483" y="1138303"/>
                    <a:pt x="1948644" y="1109783"/>
                    <a:pt x="1954953" y="1087699"/>
                  </a:cubicBezTo>
                  <a:cubicBezTo>
                    <a:pt x="1959792" y="1070761"/>
                    <a:pt x="1959207" y="1050021"/>
                    <a:pt x="1971662" y="1037564"/>
                  </a:cubicBezTo>
                  <a:cubicBezTo>
                    <a:pt x="1984115" y="1025109"/>
                    <a:pt x="2006036" y="1028730"/>
                    <a:pt x="2021789" y="1020852"/>
                  </a:cubicBezTo>
                  <a:cubicBezTo>
                    <a:pt x="2039751" y="1011870"/>
                    <a:pt x="2055207" y="998570"/>
                    <a:pt x="2071916" y="987429"/>
                  </a:cubicBezTo>
                  <a:cubicBezTo>
                    <a:pt x="2105334" y="998570"/>
                    <a:pt x="2147264" y="995941"/>
                    <a:pt x="2172170" y="1020852"/>
                  </a:cubicBezTo>
                  <a:cubicBezTo>
                    <a:pt x="2183309" y="1031993"/>
                    <a:pt x="2195747" y="1041973"/>
                    <a:pt x="2205588" y="1054276"/>
                  </a:cubicBezTo>
                  <a:cubicBezTo>
                    <a:pt x="2218133" y="1069960"/>
                    <a:pt x="2221569" y="1094445"/>
                    <a:pt x="2239006" y="1104410"/>
                  </a:cubicBezTo>
                  <a:cubicBezTo>
                    <a:pt x="2263663" y="1118502"/>
                    <a:pt x="2294703" y="1115551"/>
                    <a:pt x="2322551" y="1121122"/>
                  </a:cubicBezTo>
                  <a:cubicBezTo>
                    <a:pt x="2344830" y="1109981"/>
                    <a:pt x="2370253" y="1103647"/>
                    <a:pt x="2389387" y="1087699"/>
                  </a:cubicBezTo>
                  <a:cubicBezTo>
                    <a:pt x="2468883" y="1021442"/>
                    <a:pt x="2436904" y="798889"/>
                    <a:pt x="2439514" y="770179"/>
                  </a:cubicBezTo>
                  <a:cubicBezTo>
                    <a:pt x="2442581" y="736434"/>
                    <a:pt x="2448006" y="702782"/>
                    <a:pt x="2456223" y="669910"/>
                  </a:cubicBezTo>
                  <a:cubicBezTo>
                    <a:pt x="2464766" y="635731"/>
                    <a:pt x="2489641" y="569641"/>
                    <a:pt x="2489641" y="569641"/>
                  </a:cubicBezTo>
                  <a:cubicBezTo>
                    <a:pt x="2511920" y="575211"/>
                    <a:pt x="2538546" y="572005"/>
                    <a:pt x="2556477" y="586352"/>
                  </a:cubicBezTo>
                  <a:cubicBezTo>
                    <a:pt x="2570231" y="597357"/>
                    <a:pt x="2559432" y="625482"/>
                    <a:pt x="2573186" y="636487"/>
                  </a:cubicBezTo>
                  <a:cubicBezTo>
                    <a:pt x="2591117" y="650834"/>
                    <a:pt x="2617743" y="647628"/>
                    <a:pt x="2640022" y="653198"/>
                  </a:cubicBezTo>
                  <a:cubicBezTo>
                    <a:pt x="2682862" y="781739"/>
                    <a:pt x="2619244" y="615768"/>
                    <a:pt x="2706858" y="753468"/>
                  </a:cubicBezTo>
                  <a:cubicBezTo>
                    <a:pt x="2707014" y="753713"/>
                    <a:pt x="2776560" y="906738"/>
                    <a:pt x="2807112" y="937295"/>
                  </a:cubicBezTo>
                  <a:cubicBezTo>
                    <a:pt x="2821311" y="951497"/>
                    <a:pt x="2840530" y="959577"/>
                    <a:pt x="2857239" y="970718"/>
                  </a:cubicBezTo>
                  <a:cubicBezTo>
                    <a:pt x="2862809" y="1026423"/>
                    <a:pt x="2856247" y="1084722"/>
                    <a:pt x="2873948" y="1137833"/>
                  </a:cubicBezTo>
                  <a:cubicBezTo>
                    <a:pt x="2880298" y="1156885"/>
                    <a:pt x="2909876" y="1157054"/>
                    <a:pt x="2924075" y="1171256"/>
                  </a:cubicBezTo>
                  <a:cubicBezTo>
                    <a:pt x="2938275" y="1185459"/>
                    <a:pt x="2942065" y="1208532"/>
                    <a:pt x="2957493" y="1221391"/>
                  </a:cubicBezTo>
                  <a:cubicBezTo>
                    <a:pt x="2994939" y="1252601"/>
                    <a:pt x="3046196" y="1260282"/>
                    <a:pt x="3091165" y="1271526"/>
                  </a:cubicBezTo>
                  <a:cubicBezTo>
                    <a:pt x="3107874" y="1265955"/>
                    <a:pt x="3125539" y="1262692"/>
                    <a:pt x="3141292" y="1254814"/>
                  </a:cubicBezTo>
                  <a:cubicBezTo>
                    <a:pt x="3242330" y="1204287"/>
                    <a:pt x="3166142" y="1211876"/>
                    <a:pt x="3224837" y="1070987"/>
                  </a:cubicBezTo>
                  <a:cubicBezTo>
                    <a:pt x="3237208" y="1041293"/>
                    <a:pt x="3299454" y="1004523"/>
                    <a:pt x="3325091" y="987429"/>
                  </a:cubicBezTo>
                  <a:cubicBezTo>
                    <a:pt x="3409194" y="735081"/>
                    <a:pt x="3307941" y="1068794"/>
                    <a:pt x="3375218" y="552929"/>
                  </a:cubicBezTo>
                  <a:cubicBezTo>
                    <a:pt x="3379522" y="519928"/>
                    <a:pt x="3424130" y="493274"/>
                    <a:pt x="3442054" y="469371"/>
                  </a:cubicBezTo>
                  <a:cubicBezTo>
                    <a:pt x="3466152" y="437235"/>
                    <a:pt x="3508890" y="369102"/>
                    <a:pt x="3508890" y="369102"/>
                  </a:cubicBezTo>
                  <a:cubicBezTo>
                    <a:pt x="3538831" y="99587"/>
                    <a:pt x="3493235" y="300147"/>
                    <a:pt x="3559017" y="168564"/>
                  </a:cubicBezTo>
                  <a:cubicBezTo>
                    <a:pt x="3566894" y="152808"/>
                    <a:pt x="3563271" y="130886"/>
                    <a:pt x="3575726" y="118429"/>
                  </a:cubicBezTo>
                  <a:cubicBezTo>
                    <a:pt x="3588179" y="105974"/>
                    <a:pt x="3609144" y="107288"/>
                    <a:pt x="3625853" y="101717"/>
                  </a:cubicBezTo>
                  <a:cubicBezTo>
                    <a:pt x="3631423" y="73865"/>
                    <a:pt x="3626808" y="41794"/>
                    <a:pt x="3642562" y="18160"/>
                  </a:cubicBezTo>
                  <a:cubicBezTo>
                    <a:pt x="3666867" y="-18302"/>
                    <a:pt x="3718511" y="10057"/>
                    <a:pt x="3742816" y="18160"/>
                  </a:cubicBezTo>
                  <a:cubicBezTo>
                    <a:pt x="3837837" y="113194"/>
                    <a:pt x="3761291" y="21691"/>
                    <a:pt x="3809652" y="118429"/>
                  </a:cubicBezTo>
                  <a:cubicBezTo>
                    <a:pt x="3818633" y="136393"/>
                    <a:pt x="3834914" y="150211"/>
                    <a:pt x="3843070" y="168564"/>
                  </a:cubicBezTo>
                  <a:cubicBezTo>
                    <a:pt x="3857377" y="200759"/>
                    <a:pt x="3847176" y="249289"/>
                    <a:pt x="3876488" y="268833"/>
                  </a:cubicBezTo>
                  <a:cubicBezTo>
                    <a:pt x="3987104" y="342588"/>
                    <a:pt x="3940818" y="317714"/>
                    <a:pt x="4010160" y="352391"/>
                  </a:cubicBezTo>
                </a:path>
              </a:pathLst>
            </a:custGeom>
            <a:ln>
              <a:solidFill>
                <a:srgbClr val="00914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" y="4578963"/>
              <a:ext cx="9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12am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7209" y="4578963"/>
              <a:ext cx="9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12pm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5199" y="4578963"/>
              <a:ext cx="9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11pm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96452" y="4052566"/>
            <a:ext cx="24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Green Electricity Supply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3460" y="4447359"/>
            <a:ext cx="282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PEV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Electricity Demand (load)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3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Pairing renewables &amp; PEVs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sources of renewables are </a:t>
            </a:r>
            <a:r>
              <a:rPr lang="en-US" b="1" dirty="0">
                <a:solidFill>
                  <a:srgbClr val="558ED5"/>
                </a:solidFill>
              </a:rPr>
              <a:t>intermittent</a:t>
            </a:r>
            <a:r>
              <a:rPr lang="en-US" dirty="0"/>
              <a:t> so the timing of electricity supply may not match the timing of electricity demand.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145A-DBF0-3D4F-9C10-F9312992D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1659" y="3460685"/>
            <a:ext cx="7165622" cy="2892775"/>
            <a:chOff x="918995" y="2081848"/>
            <a:chExt cx="7165622" cy="289277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80282" y="2081848"/>
              <a:ext cx="0" cy="252344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80282" y="4605291"/>
              <a:ext cx="399345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163573" y="2599181"/>
              <a:ext cx="4010160" cy="1271526"/>
            </a:xfrm>
            <a:custGeom>
              <a:avLst/>
              <a:gdLst>
                <a:gd name="connsiteX0" fmla="*/ 0 w 4010160"/>
                <a:gd name="connsiteY0" fmla="*/ 369102 h 1271526"/>
                <a:gd name="connsiteX1" fmla="*/ 250635 w 4010160"/>
                <a:gd name="connsiteY1" fmla="*/ 352391 h 1271526"/>
                <a:gd name="connsiteX2" fmla="*/ 300762 w 4010160"/>
                <a:gd name="connsiteY2" fmla="*/ 385814 h 1271526"/>
                <a:gd name="connsiteX3" fmla="*/ 334180 w 4010160"/>
                <a:gd name="connsiteY3" fmla="*/ 435948 h 1271526"/>
                <a:gd name="connsiteX4" fmla="*/ 384307 w 4010160"/>
                <a:gd name="connsiteY4" fmla="*/ 486083 h 1271526"/>
                <a:gd name="connsiteX5" fmla="*/ 451143 w 4010160"/>
                <a:gd name="connsiteY5" fmla="*/ 686622 h 1271526"/>
                <a:gd name="connsiteX6" fmla="*/ 484561 w 4010160"/>
                <a:gd name="connsiteY6" fmla="*/ 803602 h 1271526"/>
                <a:gd name="connsiteX7" fmla="*/ 634942 w 4010160"/>
                <a:gd name="connsiteY7" fmla="*/ 870449 h 1271526"/>
                <a:gd name="connsiteX8" fmla="*/ 685069 w 4010160"/>
                <a:gd name="connsiteY8" fmla="*/ 887160 h 1271526"/>
                <a:gd name="connsiteX9" fmla="*/ 735196 w 4010160"/>
                <a:gd name="connsiteY9" fmla="*/ 903872 h 1271526"/>
                <a:gd name="connsiteX10" fmla="*/ 935704 w 4010160"/>
                <a:gd name="connsiteY10" fmla="*/ 870449 h 1271526"/>
                <a:gd name="connsiteX11" fmla="*/ 969122 w 4010160"/>
                <a:gd name="connsiteY11" fmla="*/ 837025 h 1271526"/>
                <a:gd name="connsiteX12" fmla="*/ 985831 w 4010160"/>
                <a:gd name="connsiteY12" fmla="*/ 770179 h 1271526"/>
                <a:gd name="connsiteX13" fmla="*/ 1035958 w 4010160"/>
                <a:gd name="connsiteY13" fmla="*/ 586352 h 1271526"/>
                <a:gd name="connsiteX14" fmla="*/ 1102794 w 4010160"/>
                <a:gd name="connsiteY14" fmla="*/ 569641 h 1271526"/>
                <a:gd name="connsiteX15" fmla="*/ 1169630 w 4010160"/>
                <a:gd name="connsiteY15" fmla="*/ 469371 h 1271526"/>
                <a:gd name="connsiteX16" fmla="*/ 1269884 w 4010160"/>
                <a:gd name="connsiteY16" fmla="*/ 435948 h 1271526"/>
                <a:gd name="connsiteX17" fmla="*/ 1336720 w 4010160"/>
                <a:gd name="connsiteY17" fmla="*/ 536218 h 1271526"/>
                <a:gd name="connsiteX18" fmla="*/ 1403556 w 4010160"/>
                <a:gd name="connsiteY18" fmla="*/ 686622 h 1271526"/>
                <a:gd name="connsiteX19" fmla="*/ 1453683 w 4010160"/>
                <a:gd name="connsiteY19" fmla="*/ 736756 h 1271526"/>
                <a:gd name="connsiteX20" fmla="*/ 1503810 w 4010160"/>
                <a:gd name="connsiteY20" fmla="*/ 853737 h 1271526"/>
                <a:gd name="connsiteX21" fmla="*/ 1553937 w 4010160"/>
                <a:gd name="connsiteY21" fmla="*/ 887160 h 1271526"/>
                <a:gd name="connsiteX22" fmla="*/ 1570646 w 4010160"/>
                <a:gd name="connsiteY22" fmla="*/ 954006 h 1271526"/>
                <a:gd name="connsiteX23" fmla="*/ 1620773 w 4010160"/>
                <a:gd name="connsiteY23" fmla="*/ 970718 h 1271526"/>
                <a:gd name="connsiteX24" fmla="*/ 1687609 w 4010160"/>
                <a:gd name="connsiteY24" fmla="*/ 1121122 h 1271526"/>
                <a:gd name="connsiteX25" fmla="*/ 1771154 w 4010160"/>
                <a:gd name="connsiteY25" fmla="*/ 1137833 h 1271526"/>
                <a:gd name="connsiteX26" fmla="*/ 1871408 w 4010160"/>
                <a:gd name="connsiteY26" fmla="*/ 1171256 h 1271526"/>
                <a:gd name="connsiteX27" fmla="*/ 1938244 w 4010160"/>
                <a:gd name="connsiteY27" fmla="*/ 1154545 h 1271526"/>
                <a:gd name="connsiteX28" fmla="*/ 1954953 w 4010160"/>
                <a:gd name="connsiteY28" fmla="*/ 1087699 h 1271526"/>
                <a:gd name="connsiteX29" fmla="*/ 1971662 w 4010160"/>
                <a:gd name="connsiteY29" fmla="*/ 1037564 h 1271526"/>
                <a:gd name="connsiteX30" fmla="*/ 2021789 w 4010160"/>
                <a:gd name="connsiteY30" fmla="*/ 1020852 h 1271526"/>
                <a:gd name="connsiteX31" fmla="*/ 2071916 w 4010160"/>
                <a:gd name="connsiteY31" fmla="*/ 987429 h 1271526"/>
                <a:gd name="connsiteX32" fmla="*/ 2172170 w 4010160"/>
                <a:gd name="connsiteY32" fmla="*/ 1020852 h 1271526"/>
                <a:gd name="connsiteX33" fmla="*/ 2205588 w 4010160"/>
                <a:gd name="connsiteY33" fmla="*/ 1054276 h 1271526"/>
                <a:gd name="connsiteX34" fmla="*/ 2239006 w 4010160"/>
                <a:gd name="connsiteY34" fmla="*/ 1104410 h 1271526"/>
                <a:gd name="connsiteX35" fmla="*/ 2322551 w 4010160"/>
                <a:gd name="connsiteY35" fmla="*/ 1121122 h 1271526"/>
                <a:gd name="connsiteX36" fmla="*/ 2389387 w 4010160"/>
                <a:gd name="connsiteY36" fmla="*/ 1087699 h 1271526"/>
                <a:gd name="connsiteX37" fmla="*/ 2439514 w 4010160"/>
                <a:gd name="connsiteY37" fmla="*/ 770179 h 1271526"/>
                <a:gd name="connsiteX38" fmla="*/ 2456223 w 4010160"/>
                <a:gd name="connsiteY38" fmla="*/ 669910 h 1271526"/>
                <a:gd name="connsiteX39" fmla="*/ 2489641 w 4010160"/>
                <a:gd name="connsiteY39" fmla="*/ 569641 h 1271526"/>
                <a:gd name="connsiteX40" fmla="*/ 2556477 w 4010160"/>
                <a:gd name="connsiteY40" fmla="*/ 586352 h 1271526"/>
                <a:gd name="connsiteX41" fmla="*/ 2573186 w 4010160"/>
                <a:gd name="connsiteY41" fmla="*/ 636487 h 1271526"/>
                <a:gd name="connsiteX42" fmla="*/ 2640022 w 4010160"/>
                <a:gd name="connsiteY42" fmla="*/ 653198 h 1271526"/>
                <a:gd name="connsiteX43" fmla="*/ 2706858 w 4010160"/>
                <a:gd name="connsiteY43" fmla="*/ 753468 h 1271526"/>
                <a:gd name="connsiteX44" fmla="*/ 2807112 w 4010160"/>
                <a:gd name="connsiteY44" fmla="*/ 937295 h 1271526"/>
                <a:gd name="connsiteX45" fmla="*/ 2857239 w 4010160"/>
                <a:gd name="connsiteY45" fmla="*/ 970718 h 1271526"/>
                <a:gd name="connsiteX46" fmla="*/ 2873948 w 4010160"/>
                <a:gd name="connsiteY46" fmla="*/ 1137833 h 1271526"/>
                <a:gd name="connsiteX47" fmla="*/ 2924075 w 4010160"/>
                <a:gd name="connsiteY47" fmla="*/ 1171256 h 1271526"/>
                <a:gd name="connsiteX48" fmla="*/ 2957493 w 4010160"/>
                <a:gd name="connsiteY48" fmla="*/ 1221391 h 1271526"/>
                <a:gd name="connsiteX49" fmla="*/ 3091165 w 4010160"/>
                <a:gd name="connsiteY49" fmla="*/ 1271526 h 1271526"/>
                <a:gd name="connsiteX50" fmla="*/ 3141292 w 4010160"/>
                <a:gd name="connsiteY50" fmla="*/ 1254814 h 1271526"/>
                <a:gd name="connsiteX51" fmla="*/ 3224837 w 4010160"/>
                <a:gd name="connsiteY51" fmla="*/ 1070987 h 1271526"/>
                <a:gd name="connsiteX52" fmla="*/ 3325091 w 4010160"/>
                <a:gd name="connsiteY52" fmla="*/ 987429 h 1271526"/>
                <a:gd name="connsiteX53" fmla="*/ 3375218 w 4010160"/>
                <a:gd name="connsiteY53" fmla="*/ 552929 h 1271526"/>
                <a:gd name="connsiteX54" fmla="*/ 3442054 w 4010160"/>
                <a:gd name="connsiteY54" fmla="*/ 469371 h 1271526"/>
                <a:gd name="connsiteX55" fmla="*/ 3508890 w 4010160"/>
                <a:gd name="connsiteY55" fmla="*/ 369102 h 1271526"/>
                <a:gd name="connsiteX56" fmla="*/ 3559017 w 4010160"/>
                <a:gd name="connsiteY56" fmla="*/ 168564 h 1271526"/>
                <a:gd name="connsiteX57" fmla="*/ 3575726 w 4010160"/>
                <a:gd name="connsiteY57" fmla="*/ 118429 h 1271526"/>
                <a:gd name="connsiteX58" fmla="*/ 3625853 w 4010160"/>
                <a:gd name="connsiteY58" fmla="*/ 101717 h 1271526"/>
                <a:gd name="connsiteX59" fmla="*/ 3642562 w 4010160"/>
                <a:gd name="connsiteY59" fmla="*/ 18160 h 1271526"/>
                <a:gd name="connsiteX60" fmla="*/ 3742816 w 4010160"/>
                <a:gd name="connsiteY60" fmla="*/ 18160 h 1271526"/>
                <a:gd name="connsiteX61" fmla="*/ 3809652 w 4010160"/>
                <a:gd name="connsiteY61" fmla="*/ 118429 h 1271526"/>
                <a:gd name="connsiteX62" fmla="*/ 3843070 w 4010160"/>
                <a:gd name="connsiteY62" fmla="*/ 168564 h 1271526"/>
                <a:gd name="connsiteX63" fmla="*/ 3876488 w 4010160"/>
                <a:gd name="connsiteY63" fmla="*/ 268833 h 1271526"/>
                <a:gd name="connsiteX64" fmla="*/ 4010160 w 4010160"/>
                <a:gd name="connsiteY64" fmla="*/ 352391 h 12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10160" h="1271526">
                  <a:moveTo>
                    <a:pt x="0" y="369102"/>
                  </a:moveTo>
                  <a:cubicBezTo>
                    <a:pt x="117271" y="330006"/>
                    <a:pt x="109384" y="317073"/>
                    <a:pt x="250635" y="352391"/>
                  </a:cubicBezTo>
                  <a:cubicBezTo>
                    <a:pt x="270118" y="357262"/>
                    <a:pt x="284053" y="374673"/>
                    <a:pt x="300762" y="385814"/>
                  </a:cubicBezTo>
                  <a:cubicBezTo>
                    <a:pt x="311901" y="402525"/>
                    <a:pt x="321324" y="420518"/>
                    <a:pt x="334180" y="435948"/>
                  </a:cubicBezTo>
                  <a:cubicBezTo>
                    <a:pt x="349307" y="454104"/>
                    <a:pt x="375219" y="464268"/>
                    <a:pt x="384307" y="486083"/>
                  </a:cubicBezTo>
                  <a:cubicBezTo>
                    <a:pt x="510221" y="788324"/>
                    <a:pt x="354772" y="542042"/>
                    <a:pt x="451143" y="686622"/>
                  </a:cubicBezTo>
                  <a:cubicBezTo>
                    <a:pt x="452234" y="690989"/>
                    <a:pt x="475844" y="792704"/>
                    <a:pt x="484561" y="803602"/>
                  </a:cubicBezTo>
                  <a:cubicBezTo>
                    <a:pt x="513446" y="839714"/>
                    <a:pt x="604305" y="860235"/>
                    <a:pt x="634942" y="870449"/>
                  </a:cubicBezTo>
                  <a:lnTo>
                    <a:pt x="685069" y="887160"/>
                  </a:lnTo>
                  <a:lnTo>
                    <a:pt x="735196" y="903872"/>
                  </a:lnTo>
                  <a:cubicBezTo>
                    <a:pt x="750046" y="902222"/>
                    <a:pt x="891173" y="897172"/>
                    <a:pt x="935704" y="870449"/>
                  </a:cubicBezTo>
                  <a:cubicBezTo>
                    <a:pt x="949213" y="862342"/>
                    <a:pt x="957983" y="848166"/>
                    <a:pt x="969122" y="837025"/>
                  </a:cubicBezTo>
                  <a:cubicBezTo>
                    <a:pt x="974692" y="814743"/>
                    <a:pt x="982056" y="792834"/>
                    <a:pt x="985831" y="770179"/>
                  </a:cubicBezTo>
                  <a:cubicBezTo>
                    <a:pt x="991851" y="734055"/>
                    <a:pt x="983525" y="621313"/>
                    <a:pt x="1035958" y="586352"/>
                  </a:cubicBezTo>
                  <a:cubicBezTo>
                    <a:pt x="1055065" y="573612"/>
                    <a:pt x="1080515" y="575211"/>
                    <a:pt x="1102794" y="569641"/>
                  </a:cubicBezTo>
                  <a:cubicBezTo>
                    <a:pt x="1116359" y="542507"/>
                    <a:pt x="1135610" y="486384"/>
                    <a:pt x="1169630" y="469371"/>
                  </a:cubicBezTo>
                  <a:cubicBezTo>
                    <a:pt x="1201136" y="453615"/>
                    <a:pt x="1269884" y="435948"/>
                    <a:pt x="1269884" y="435948"/>
                  </a:cubicBezTo>
                  <a:cubicBezTo>
                    <a:pt x="1292163" y="469371"/>
                    <a:pt x="1324020" y="498111"/>
                    <a:pt x="1336720" y="536218"/>
                  </a:cubicBezTo>
                  <a:cubicBezTo>
                    <a:pt x="1361005" y="609083"/>
                    <a:pt x="1359425" y="633656"/>
                    <a:pt x="1403556" y="686622"/>
                  </a:cubicBezTo>
                  <a:cubicBezTo>
                    <a:pt x="1418683" y="704778"/>
                    <a:pt x="1436974" y="720045"/>
                    <a:pt x="1453683" y="736756"/>
                  </a:cubicBezTo>
                  <a:cubicBezTo>
                    <a:pt x="1465291" y="771585"/>
                    <a:pt x="1480868" y="826203"/>
                    <a:pt x="1503810" y="853737"/>
                  </a:cubicBezTo>
                  <a:cubicBezTo>
                    <a:pt x="1516665" y="869166"/>
                    <a:pt x="1537228" y="876019"/>
                    <a:pt x="1553937" y="887160"/>
                  </a:cubicBezTo>
                  <a:cubicBezTo>
                    <a:pt x="1559507" y="909442"/>
                    <a:pt x="1556300" y="936070"/>
                    <a:pt x="1570646" y="954006"/>
                  </a:cubicBezTo>
                  <a:cubicBezTo>
                    <a:pt x="1581648" y="967760"/>
                    <a:pt x="1610537" y="956385"/>
                    <a:pt x="1620773" y="970718"/>
                  </a:cubicBezTo>
                  <a:cubicBezTo>
                    <a:pt x="1633225" y="988153"/>
                    <a:pt x="1650223" y="1099756"/>
                    <a:pt x="1687609" y="1121122"/>
                  </a:cubicBezTo>
                  <a:cubicBezTo>
                    <a:pt x="1712266" y="1135214"/>
                    <a:pt x="1743755" y="1130360"/>
                    <a:pt x="1771154" y="1137833"/>
                  </a:cubicBezTo>
                  <a:cubicBezTo>
                    <a:pt x="1805139" y="1147103"/>
                    <a:pt x="1871408" y="1171256"/>
                    <a:pt x="1871408" y="1171256"/>
                  </a:cubicBezTo>
                  <a:cubicBezTo>
                    <a:pt x="1893687" y="1165686"/>
                    <a:pt x="1922007" y="1170785"/>
                    <a:pt x="1938244" y="1154545"/>
                  </a:cubicBezTo>
                  <a:cubicBezTo>
                    <a:pt x="1954483" y="1138303"/>
                    <a:pt x="1948644" y="1109783"/>
                    <a:pt x="1954953" y="1087699"/>
                  </a:cubicBezTo>
                  <a:cubicBezTo>
                    <a:pt x="1959792" y="1070761"/>
                    <a:pt x="1959207" y="1050021"/>
                    <a:pt x="1971662" y="1037564"/>
                  </a:cubicBezTo>
                  <a:cubicBezTo>
                    <a:pt x="1984115" y="1025109"/>
                    <a:pt x="2006036" y="1028730"/>
                    <a:pt x="2021789" y="1020852"/>
                  </a:cubicBezTo>
                  <a:cubicBezTo>
                    <a:pt x="2039751" y="1011870"/>
                    <a:pt x="2055207" y="998570"/>
                    <a:pt x="2071916" y="987429"/>
                  </a:cubicBezTo>
                  <a:cubicBezTo>
                    <a:pt x="2105334" y="998570"/>
                    <a:pt x="2147264" y="995941"/>
                    <a:pt x="2172170" y="1020852"/>
                  </a:cubicBezTo>
                  <a:cubicBezTo>
                    <a:pt x="2183309" y="1031993"/>
                    <a:pt x="2195747" y="1041973"/>
                    <a:pt x="2205588" y="1054276"/>
                  </a:cubicBezTo>
                  <a:cubicBezTo>
                    <a:pt x="2218133" y="1069960"/>
                    <a:pt x="2221569" y="1094445"/>
                    <a:pt x="2239006" y="1104410"/>
                  </a:cubicBezTo>
                  <a:cubicBezTo>
                    <a:pt x="2263663" y="1118502"/>
                    <a:pt x="2294703" y="1115551"/>
                    <a:pt x="2322551" y="1121122"/>
                  </a:cubicBezTo>
                  <a:cubicBezTo>
                    <a:pt x="2344830" y="1109981"/>
                    <a:pt x="2370253" y="1103647"/>
                    <a:pt x="2389387" y="1087699"/>
                  </a:cubicBezTo>
                  <a:cubicBezTo>
                    <a:pt x="2468883" y="1021442"/>
                    <a:pt x="2436904" y="798889"/>
                    <a:pt x="2439514" y="770179"/>
                  </a:cubicBezTo>
                  <a:cubicBezTo>
                    <a:pt x="2442581" y="736434"/>
                    <a:pt x="2448006" y="702782"/>
                    <a:pt x="2456223" y="669910"/>
                  </a:cubicBezTo>
                  <a:cubicBezTo>
                    <a:pt x="2464766" y="635731"/>
                    <a:pt x="2489641" y="569641"/>
                    <a:pt x="2489641" y="569641"/>
                  </a:cubicBezTo>
                  <a:cubicBezTo>
                    <a:pt x="2511920" y="575211"/>
                    <a:pt x="2538546" y="572005"/>
                    <a:pt x="2556477" y="586352"/>
                  </a:cubicBezTo>
                  <a:cubicBezTo>
                    <a:pt x="2570231" y="597357"/>
                    <a:pt x="2559432" y="625482"/>
                    <a:pt x="2573186" y="636487"/>
                  </a:cubicBezTo>
                  <a:cubicBezTo>
                    <a:pt x="2591117" y="650834"/>
                    <a:pt x="2617743" y="647628"/>
                    <a:pt x="2640022" y="653198"/>
                  </a:cubicBezTo>
                  <a:cubicBezTo>
                    <a:pt x="2682862" y="781739"/>
                    <a:pt x="2619244" y="615768"/>
                    <a:pt x="2706858" y="753468"/>
                  </a:cubicBezTo>
                  <a:cubicBezTo>
                    <a:pt x="2707014" y="753713"/>
                    <a:pt x="2776560" y="906738"/>
                    <a:pt x="2807112" y="937295"/>
                  </a:cubicBezTo>
                  <a:cubicBezTo>
                    <a:pt x="2821311" y="951497"/>
                    <a:pt x="2840530" y="959577"/>
                    <a:pt x="2857239" y="970718"/>
                  </a:cubicBezTo>
                  <a:cubicBezTo>
                    <a:pt x="2862809" y="1026423"/>
                    <a:pt x="2856247" y="1084722"/>
                    <a:pt x="2873948" y="1137833"/>
                  </a:cubicBezTo>
                  <a:cubicBezTo>
                    <a:pt x="2880298" y="1156885"/>
                    <a:pt x="2909876" y="1157054"/>
                    <a:pt x="2924075" y="1171256"/>
                  </a:cubicBezTo>
                  <a:cubicBezTo>
                    <a:pt x="2938275" y="1185459"/>
                    <a:pt x="2942065" y="1208532"/>
                    <a:pt x="2957493" y="1221391"/>
                  </a:cubicBezTo>
                  <a:cubicBezTo>
                    <a:pt x="2994939" y="1252601"/>
                    <a:pt x="3046196" y="1260282"/>
                    <a:pt x="3091165" y="1271526"/>
                  </a:cubicBezTo>
                  <a:cubicBezTo>
                    <a:pt x="3107874" y="1265955"/>
                    <a:pt x="3125539" y="1262692"/>
                    <a:pt x="3141292" y="1254814"/>
                  </a:cubicBezTo>
                  <a:cubicBezTo>
                    <a:pt x="3242330" y="1204287"/>
                    <a:pt x="3166142" y="1211876"/>
                    <a:pt x="3224837" y="1070987"/>
                  </a:cubicBezTo>
                  <a:cubicBezTo>
                    <a:pt x="3237208" y="1041293"/>
                    <a:pt x="3299454" y="1004523"/>
                    <a:pt x="3325091" y="987429"/>
                  </a:cubicBezTo>
                  <a:cubicBezTo>
                    <a:pt x="3409194" y="735081"/>
                    <a:pt x="3307941" y="1068794"/>
                    <a:pt x="3375218" y="552929"/>
                  </a:cubicBezTo>
                  <a:cubicBezTo>
                    <a:pt x="3379522" y="519928"/>
                    <a:pt x="3424130" y="493274"/>
                    <a:pt x="3442054" y="469371"/>
                  </a:cubicBezTo>
                  <a:cubicBezTo>
                    <a:pt x="3466152" y="437235"/>
                    <a:pt x="3508890" y="369102"/>
                    <a:pt x="3508890" y="369102"/>
                  </a:cubicBezTo>
                  <a:cubicBezTo>
                    <a:pt x="3538831" y="99587"/>
                    <a:pt x="3493235" y="300147"/>
                    <a:pt x="3559017" y="168564"/>
                  </a:cubicBezTo>
                  <a:cubicBezTo>
                    <a:pt x="3566894" y="152808"/>
                    <a:pt x="3563271" y="130886"/>
                    <a:pt x="3575726" y="118429"/>
                  </a:cubicBezTo>
                  <a:cubicBezTo>
                    <a:pt x="3588179" y="105974"/>
                    <a:pt x="3609144" y="107288"/>
                    <a:pt x="3625853" y="101717"/>
                  </a:cubicBezTo>
                  <a:cubicBezTo>
                    <a:pt x="3631423" y="73865"/>
                    <a:pt x="3626808" y="41794"/>
                    <a:pt x="3642562" y="18160"/>
                  </a:cubicBezTo>
                  <a:cubicBezTo>
                    <a:pt x="3666867" y="-18302"/>
                    <a:pt x="3718511" y="10057"/>
                    <a:pt x="3742816" y="18160"/>
                  </a:cubicBezTo>
                  <a:cubicBezTo>
                    <a:pt x="3837837" y="113194"/>
                    <a:pt x="3761291" y="21691"/>
                    <a:pt x="3809652" y="118429"/>
                  </a:cubicBezTo>
                  <a:cubicBezTo>
                    <a:pt x="3818633" y="136393"/>
                    <a:pt x="3834914" y="150211"/>
                    <a:pt x="3843070" y="168564"/>
                  </a:cubicBezTo>
                  <a:cubicBezTo>
                    <a:pt x="3857377" y="200759"/>
                    <a:pt x="3847176" y="249289"/>
                    <a:pt x="3876488" y="268833"/>
                  </a:cubicBezTo>
                  <a:cubicBezTo>
                    <a:pt x="3987104" y="342588"/>
                    <a:pt x="3940818" y="317714"/>
                    <a:pt x="4010160" y="352391"/>
                  </a:cubicBezTo>
                </a:path>
              </a:pathLst>
            </a:custGeom>
            <a:ln>
              <a:solidFill>
                <a:srgbClr val="00914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8995" y="4605291"/>
              <a:ext cx="9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12am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59004" y="4605291"/>
              <a:ext cx="9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12pm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96994" y="4605291"/>
              <a:ext cx="91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11pm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73788" y="2673729"/>
              <a:ext cx="2489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Green Electricity Supply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0796" y="3068522"/>
              <a:ext cx="2823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PEV</a:t>
              </a:r>
            </a:p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smtClean="0">
                  <a:solidFill>
                    <a:prstClr val="black"/>
                  </a:solidFill>
                  <a:latin typeface="Calibri"/>
                </a:rPr>
                <a:t>Electricity Demand (load)</a:t>
              </a:r>
              <a:endParaRPr lang="en-US" sz="18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80282" y="3070969"/>
              <a:ext cx="4080514" cy="799738"/>
            </a:xfrm>
            <a:custGeom>
              <a:avLst/>
              <a:gdLst>
                <a:gd name="connsiteX0" fmla="*/ 0 w 4080514"/>
                <a:gd name="connsiteY0" fmla="*/ 310729 h 799738"/>
                <a:gd name="connsiteX1" fmla="*/ 310768 w 4080514"/>
                <a:gd name="connsiteY1" fmla="*/ 324239 h 799738"/>
                <a:gd name="connsiteX2" fmla="*/ 391837 w 4080514"/>
                <a:gd name="connsiteY2" fmla="*/ 351259 h 799738"/>
                <a:gd name="connsiteX3" fmla="*/ 418861 w 4080514"/>
                <a:gd name="connsiteY3" fmla="*/ 378279 h 799738"/>
                <a:gd name="connsiteX4" fmla="*/ 432372 w 4080514"/>
                <a:gd name="connsiteY4" fmla="*/ 418809 h 799738"/>
                <a:gd name="connsiteX5" fmla="*/ 472907 w 4080514"/>
                <a:gd name="connsiteY5" fmla="*/ 445829 h 799738"/>
                <a:gd name="connsiteX6" fmla="*/ 513442 w 4080514"/>
                <a:gd name="connsiteY6" fmla="*/ 634969 h 799738"/>
                <a:gd name="connsiteX7" fmla="*/ 540465 w 4080514"/>
                <a:gd name="connsiteY7" fmla="*/ 716029 h 799738"/>
                <a:gd name="connsiteX8" fmla="*/ 756652 w 4080514"/>
                <a:gd name="connsiteY8" fmla="*/ 702519 h 799738"/>
                <a:gd name="connsiteX9" fmla="*/ 810698 w 4080514"/>
                <a:gd name="connsiteY9" fmla="*/ 621459 h 799738"/>
                <a:gd name="connsiteX10" fmla="*/ 851233 w 4080514"/>
                <a:gd name="connsiteY10" fmla="*/ 594439 h 799738"/>
                <a:gd name="connsiteX11" fmla="*/ 878256 w 4080514"/>
                <a:gd name="connsiteY11" fmla="*/ 553909 h 799738"/>
                <a:gd name="connsiteX12" fmla="*/ 918791 w 4080514"/>
                <a:gd name="connsiteY12" fmla="*/ 526889 h 799738"/>
                <a:gd name="connsiteX13" fmla="*/ 932303 w 4080514"/>
                <a:gd name="connsiteY13" fmla="*/ 432319 h 799738"/>
                <a:gd name="connsiteX14" fmla="*/ 945815 w 4080514"/>
                <a:gd name="connsiteY14" fmla="*/ 391789 h 799738"/>
                <a:gd name="connsiteX15" fmla="*/ 986349 w 4080514"/>
                <a:gd name="connsiteY15" fmla="*/ 364769 h 799738"/>
                <a:gd name="connsiteX16" fmla="*/ 1080931 w 4080514"/>
                <a:gd name="connsiteY16" fmla="*/ 337749 h 799738"/>
                <a:gd name="connsiteX17" fmla="*/ 1121466 w 4080514"/>
                <a:gd name="connsiteY17" fmla="*/ 324239 h 799738"/>
                <a:gd name="connsiteX18" fmla="*/ 1189024 w 4080514"/>
                <a:gd name="connsiteY18" fmla="*/ 310729 h 799738"/>
                <a:gd name="connsiteX19" fmla="*/ 1297117 w 4080514"/>
                <a:gd name="connsiteY19" fmla="*/ 283709 h 799738"/>
                <a:gd name="connsiteX20" fmla="*/ 1405210 w 4080514"/>
                <a:gd name="connsiteY20" fmla="*/ 310729 h 799738"/>
                <a:gd name="connsiteX21" fmla="*/ 1472768 w 4080514"/>
                <a:gd name="connsiteY21" fmla="*/ 405299 h 799738"/>
                <a:gd name="connsiteX22" fmla="*/ 1540327 w 4080514"/>
                <a:gd name="connsiteY22" fmla="*/ 486359 h 799738"/>
                <a:gd name="connsiteX23" fmla="*/ 1553838 w 4080514"/>
                <a:gd name="connsiteY23" fmla="*/ 567419 h 799738"/>
                <a:gd name="connsiteX24" fmla="*/ 1594373 w 4080514"/>
                <a:gd name="connsiteY24" fmla="*/ 594439 h 799738"/>
                <a:gd name="connsiteX25" fmla="*/ 1634908 w 4080514"/>
                <a:gd name="connsiteY25" fmla="*/ 634969 h 799738"/>
                <a:gd name="connsiteX26" fmla="*/ 1743001 w 4080514"/>
                <a:gd name="connsiteY26" fmla="*/ 661989 h 799738"/>
                <a:gd name="connsiteX27" fmla="*/ 1797048 w 4080514"/>
                <a:gd name="connsiteY27" fmla="*/ 675499 h 799738"/>
                <a:gd name="connsiteX28" fmla="*/ 1878117 w 4080514"/>
                <a:gd name="connsiteY28" fmla="*/ 702519 h 799738"/>
                <a:gd name="connsiteX29" fmla="*/ 1918652 w 4080514"/>
                <a:gd name="connsiteY29" fmla="*/ 743048 h 799738"/>
                <a:gd name="connsiteX30" fmla="*/ 1932164 w 4080514"/>
                <a:gd name="connsiteY30" fmla="*/ 797088 h 799738"/>
                <a:gd name="connsiteX31" fmla="*/ 1986211 w 4080514"/>
                <a:gd name="connsiteY31" fmla="*/ 783578 h 799738"/>
                <a:gd name="connsiteX32" fmla="*/ 2161862 w 4080514"/>
                <a:gd name="connsiteY32" fmla="*/ 756558 h 799738"/>
                <a:gd name="connsiteX33" fmla="*/ 2229420 w 4080514"/>
                <a:gd name="connsiteY33" fmla="*/ 743048 h 799738"/>
                <a:gd name="connsiteX34" fmla="*/ 2283467 w 4080514"/>
                <a:gd name="connsiteY34" fmla="*/ 716029 h 799738"/>
                <a:gd name="connsiteX35" fmla="*/ 2310490 w 4080514"/>
                <a:gd name="connsiteY35" fmla="*/ 634969 h 799738"/>
                <a:gd name="connsiteX36" fmla="*/ 2351025 w 4080514"/>
                <a:gd name="connsiteY36" fmla="*/ 472849 h 799738"/>
                <a:gd name="connsiteX37" fmla="*/ 2378048 w 4080514"/>
                <a:gd name="connsiteY37" fmla="*/ 378279 h 799738"/>
                <a:gd name="connsiteX38" fmla="*/ 2391560 w 4080514"/>
                <a:gd name="connsiteY38" fmla="*/ 337749 h 799738"/>
                <a:gd name="connsiteX39" fmla="*/ 2472629 w 4080514"/>
                <a:gd name="connsiteY39" fmla="*/ 270199 h 799738"/>
                <a:gd name="connsiteX40" fmla="*/ 2513164 w 4080514"/>
                <a:gd name="connsiteY40" fmla="*/ 256689 h 799738"/>
                <a:gd name="connsiteX41" fmla="*/ 2594234 w 4080514"/>
                <a:gd name="connsiteY41" fmla="*/ 270199 h 799738"/>
                <a:gd name="connsiteX42" fmla="*/ 2648281 w 4080514"/>
                <a:gd name="connsiteY42" fmla="*/ 351259 h 799738"/>
                <a:gd name="connsiteX43" fmla="*/ 2891490 w 4080514"/>
                <a:gd name="connsiteY43" fmla="*/ 364769 h 799738"/>
                <a:gd name="connsiteX44" fmla="*/ 3040118 w 4080514"/>
                <a:gd name="connsiteY44" fmla="*/ 351259 h 799738"/>
                <a:gd name="connsiteX45" fmla="*/ 3121188 w 4080514"/>
                <a:gd name="connsiteY45" fmla="*/ 324239 h 799738"/>
                <a:gd name="connsiteX46" fmla="*/ 3242793 w 4080514"/>
                <a:gd name="connsiteY46" fmla="*/ 229670 h 799738"/>
                <a:gd name="connsiteX47" fmla="*/ 3269816 w 4080514"/>
                <a:gd name="connsiteY47" fmla="*/ 189140 h 799738"/>
                <a:gd name="connsiteX48" fmla="*/ 3283328 w 4080514"/>
                <a:gd name="connsiteY48" fmla="*/ 135100 h 799738"/>
                <a:gd name="connsiteX49" fmla="*/ 3323863 w 4080514"/>
                <a:gd name="connsiteY49" fmla="*/ 108080 h 799738"/>
                <a:gd name="connsiteX50" fmla="*/ 3364397 w 4080514"/>
                <a:gd name="connsiteY50" fmla="*/ 54040 h 799738"/>
                <a:gd name="connsiteX51" fmla="*/ 3404932 w 4080514"/>
                <a:gd name="connsiteY51" fmla="*/ 27020 h 799738"/>
                <a:gd name="connsiteX52" fmla="*/ 3431956 w 4080514"/>
                <a:gd name="connsiteY52" fmla="*/ 0 h 799738"/>
                <a:gd name="connsiteX53" fmla="*/ 3472491 w 4080514"/>
                <a:gd name="connsiteY53" fmla="*/ 40530 h 799738"/>
                <a:gd name="connsiteX54" fmla="*/ 3661654 w 4080514"/>
                <a:gd name="connsiteY54" fmla="*/ 13510 h 799738"/>
                <a:gd name="connsiteX55" fmla="*/ 3756235 w 4080514"/>
                <a:gd name="connsiteY55" fmla="*/ 27020 h 799738"/>
                <a:gd name="connsiteX56" fmla="*/ 3783258 w 4080514"/>
                <a:gd name="connsiteY56" fmla="*/ 67550 h 799738"/>
                <a:gd name="connsiteX57" fmla="*/ 3810282 w 4080514"/>
                <a:gd name="connsiteY57" fmla="*/ 94570 h 799738"/>
                <a:gd name="connsiteX58" fmla="*/ 3837305 w 4080514"/>
                <a:gd name="connsiteY58" fmla="*/ 135100 h 799738"/>
                <a:gd name="connsiteX59" fmla="*/ 3945398 w 4080514"/>
                <a:gd name="connsiteY59" fmla="*/ 189140 h 799738"/>
                <a:gd name="connsiteX60" fmla="*/ 3999444 w 4080514"/>
                <a:gd name="connsiteY60" fmla="*/ 216160 h 799738"/>
                <a:gd name="connsiteX61" fmla="*/ 4080514 w 4080514"/>
                <a:gd name="connsiteY61" fmla="*/ 189140 h 79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080514" h="799738">
                  <a:moveTo>
                    <a:pt x="0" y="310729"/>
                  </a:moveTo>
                  <a:cubicBezTo>
                    <a:pt x="103589" y="315232"/>
                    <a:pt x="207631" y="313571"/>
                    <a:pt x="310768" y="324239"/>
                  </a:cubicBezTo>
                  <a:cubicBezTo>
                    <a:pt x="339101" y="327170"/>
                    <a:pt x="391837" y="351259"/>
                    <a:pt x="391837" y="351259"/>
                  </a:cubicBezTo>
                  <a:cubicBezTo>
                    <a:pt x="400845" y="360266"/>
                    <a:pt x="412307" y="367356"/>
                    <a:pt x="418861" y="378279"/>
                  </a:cubicBezTo>
                  <a:cubicBezTo>
                    <a:pt x="426189" y="390490"/>
                    <a:pt x="423475" y="407689"/>
                    <a:pt x="432372" y="418809"/>
                  </a:cubicBezTo>
                  <a:cubicBezTo>
                    <a:pt x="442517" y="431488"/>
                    <a:pt x="459395" y="436822"/>
                    <a:pt x="472907" y="445829"/>
                  </a:cubicBezTo>
                  <a:cubicBezTo>
                    <a:pt x="533785" y="537133"/>
                    <a:pt x="479284" y="441427"/>
                    <a:pt x="513442" y="634969"/>
                  </a:cubicBezTo>
                  <a:cubicBezTo>
                    <a:pt x="518392" y="663017"/>
                    <a:pt x="540465" y="716029"/>
                    <a:pt x="540465" y="716029"/>
                  </a:cubicBezTo>
                  <a:cubicBezTo>
                    <a:pt x="612527" y="711526"/>
                    <a:pt x="685997" y="717392"/>
                    <a:pt x="756652" y="702519"/>
                  </a:cubicBezTo>
                  <a:cubicBezTo>
                    <a:pt x="812995" y="690659"/>
                    <a:pt x="786868" y="651243"/>
                    <a:pt x="810698" y="621459"/>
                  </a:cubicBezTo>
                  <a:cubicBezTo>
                    <a:pt x="820843" y="608780"/>
                    <a:pt x="837721" y="603446"/>
                    <a:pt x="851233" y="594439"/>
                  </a:cubicBezTo>
                  <a:cubicBezTo>
                    <a:pt x="860241" y="580929"/>
                    <a:pt x="866774" y="565390"/>
                    <a:pt x="878256" y="553909"/>
                  </a:cubicBezTo>
                  <a:cubicBezTo>
                    <a:pt x="889739" y="542427"/>
                    <a:pt x="912195" y="541728"/>
                    <a:pt x="918791" y="526889"/>
                  </a:cubicBezTo>
                  <a:cubicBezTo>
                    <a:pt x="931725" y="497791"/>
                    <a:pt x="926057" y="463544"/>
                    <a:pt x="932303" y="432319"/>
                  </a:cubicBezTo>
                  <a:cubicBezTo>
                    <a:pt x="935096" y="418355"/>
                    <a:pt x="936918" y="402909"/>
                    <a:pt x="945815" y="391789"/>
                  </a:cubicBezTo>
                  <a:cubicBezTo>
                    <a:pt x="955960" y="379110"/>
                    <a:pt x="971825" y="372030"/>
                    <a:pt x="986349" y="364769"/>
                  </a:cubicBezTo>
                  <a:cubicBezTo>
                    <a:pt x="1007946" y="353972"/>
                    <a:pt x="1060729" y="343520"/>
                    <a:pt x="1080931" y="337749"/>
                  </a:cubicBezTo>
                  <a:cubicBezTo>
                    <a:pt x="1094626" y="333837"/>
                    <a:pt x="1107649" y="327693"/>
                    <a:pt x="1121466" y="324239"/>
                  </a:cubicBezTo>
                  <a:cubicBezTo>
                    <a:pt x="1143746" y="318670"/>
                    <a:pt x="1166647" y="315892"/>
                    <a:pt x="1189024" y="310729"/>
                  </a:cubicBezTo>
                  <a:cubicBezTo>
                    <a:pt x="1225213" y="302379"/>
                    <a:pt x="1297117" y="283709"/>
                    <a:pt x="1297117" y="283709"/>
                  </a:cubicBezTo>
                  <a:cubicBezTo>
                    <a:pt x="1299305" y="284147"/>
                    <a:pt x="1392090" y="299797"/>
                    <a:pt x="1405210" y="310729"/>
                  </a:cubicBezTo>
                  <a:cubicBezTo>
                    <a:pt x="1431763" y="332854"/>
                    <a:pt x="1450362" y="378414"/>
                    <a:pt x="1472768" y="405299"/>
                  </a:cubicBezTo>
                  <a:cubicBezTo>
                    <a:pt x="1559470" y="509329"/>
                    <a:pt x="1473228" y="385725"/>
                    <a:pt x="1540327" y="486359"/>
                  </a:cubicBezTo>
                  <a:cubicBezTo>
                    <a:pt x="1544831" y="513379"/>
                    <a:pt x="1541586" y="542919"/>
                    <a:pt x="1553838" y="567419"/>
                  </a:cubicBezTo>
                  <a:cubicBezTo>
                    <a:pt x="1561101" y="581943"/>
                    <a:pt x="1581898" y="584044"/>
                    <a:pt x="1594373" y="594439"/>
                  </a:cubicBezTo>
                  <a:cubicBezTo>
                    <a:pt x="1609052" y="606670"/>
                    <a:pt x="1619009" y="624371"/>
                    <a:pt x="1634908" y="634969"/>
                  </a:cubicBezTo>
                  <a:cubicBezTo>
                    <a:pt x="1653016" y="647040"/>
                    <a:pt x="1732770" y="659716"/>
                    <a:pt x="1743001" y="661989"/>
                  </a:cubicBezTo>
                  <a:cubicBezTo>
                    <a:pt x="1761129" y="666017"/>
                    <a:pt x="1779261" y="670164"/>
                    <a:pt x="1797048" y="675499"/>
                  </a:cubicBezTo>
                  <a:cubicBezTo>
                    <a:pt x="1824331" y="683683"/>
                    <a:pt x="1878117" y="702519"/>
                    <a:pt x="1878117" y="702519"/>
                  </a:cubicBezTo>
                  <a:cubicBezTo>
                    <a:pt x="1891629" y="716029"/>
                    <a:pt x="1909171" y="726459"/>
                    <a:pt x="1918652" y="743048"/>
                  </a:cubicBezTo>
                  <a:cubicBezTo>
                    <a:pt x="1927865" y="759169"/>
                    <a:pt x="1916242" y="787536"/>
                    <a:pt x="1932164" y="797088"/>
                  </a:cubicBezTo>
                  <a:cubicBezTo>
                    <a:pt x="1948088" y="806641"/>
                    <a:pt x="1968083" y="787606"/>
                    <a:pt x="1986211" y="783578"/>
                  </a:cubicBezTo>
                  <a:cubicBezTo>
                    <a:pt x="2090770" y="760346"/>
                    <a:pt x="2028776" y="777030"/>
                    <a:pt x="2161862" y="756558"/>
                  </a:cubicBezTo>
                  <a:cubicBezTo>
                    <a:pt x="2184560" y="753066"/>
                    <a:pt x="2206901" y="747551"/>
                    <a:pt x="2229420" y="743048"/>
                  </a:cubicBezTo>
                  <a:cubicBezTo>
                    <a:pt x="2247436" y="734042"/>
                    <a:pt x="2271381" y="732141"/>
                    <a:pt x="2283467" y="716029"/>
                  </a:cubicBezTo>
                  <a:cubicBezTo>
                    <a:pt x="2300558" y="693245"/>
                    <a:pt x="2301482" y="661989"/>
                    <a:pt x="2310490" y="634969"/>
                  </a:cubicBezTo>
                  <a:cubicBezTo>
                    <a:pt x="2342293" y="539568"/>
                    <a:pt x="2305861" y="653480"/>
                    <a:pt x="2351025" y="472849"/>
                  </a:cubicBezTo>
                  <a:cubicBezTo>
                    <a:pt x="2358978" y="441043"/>
                    <a:pt x="2368626" y="409681"/>
                    <a:pt x="2378048" y="378279"/>
                  </a:cubicBezTo>
                  <a:cubicBezTo>
                    <a:pt x="2382141" y="364639"/>
                    <a:pt x="2383660" y="349598"/>
                    <a:pt x="2391560" y="337749"/>
                  </a:cubicBezTo>
                  <a:cubicBezTo>
                    <a:pt x="2406501" y="315341"/>
                    <a:pt x="2447706" y="282659"/>
                    <a:pt x="2472629" y="270199"/>
                  </a:cubicBezTo>
                  <a:cubicBezTo>
                    <a:pt x="2485368" y="263830"/>
                    <a:pt x="2499652" y="261192"/>
                    <a:pt x="2513164" y="256689"/>
                  </a:cubicBezTo>
                  <a:cubicBezTo>
                    <a:pt x="2540187" y="261192"/>
                    <a:pt x="2571001" y="255680"/>
                    <a:pt x="2594234" y="270199"/>
                  </a:cubicBezTo>
                  <a:cubicBezTo>
                    <a:pt x="2604923" y="276879"/>
                    <a:pt x="2620949" y="347160"/>
                    <a:pt x="2648281" y="351259"/>
                  </a:cubicBezTo>
                  <a:cubicBezTo>
                    <a:pt x="2728578" y="363302"/>
                    <a:pt x="2810420" y="360266"/>
                    <a:pt x="2891490" y="364769"/>
                  </a:cubicBezTo>
                  <a:cubicBezTo>
                    <a:pt x="2961415" y="388075"/>
                    <a:pt x="2933446" y="386812"/>
                    <a:pt x="3040118" y="351259"/>
                  </a:cubicBezTo>
                  <a:cubicBezTo>
                    <a:pt x="3067141" y="342252"/>
                    <a:pt x="3097486" y="340038"/>
                    <a:pt x="3121188" y="324239"/>
                  </a:cubicBezTo>
                  <a:cubicBezTo>
                    <a:pt x="3177677" y="286584"/>
                    <a:pt x="3203107" y="277287"/>
                    <a:pt x="3242793" y="229670"/>
                  </a:cubicBezTo>
                  <a:cubicBezTo>
                    <a:pt x="3253189" y="217197"/>
                    <a:pt x="3260808" y="202650"/>
                    <a:pt x="3269816" y="189140"/>
                  </a:cubicBezTo>
                  <a:cubicBezTo>
                    <a:pt x="3274320" y="171127"/>
                    <a:pt x="3273027" y="150549"/>
                    <a:pt x="3283328" y="135100"/>
                  </a:cubicBezTo>
                  <a:cubicBezTo>
                    <a:pt x="3292336" y="121589"/>
                    <a:pt x="3312380" y="119562"/>
                    <a:pt x="3323863" y="108080"/>
                  </a:cubicBezTo>
                  <a:cubicBezTo>
                    <a:pt x="3339786" y="92159"/>
                    <a:pt x="3348474" y="69961"/>
                    <a:pt x="3364397" y="54040"/>
                  </a:cubicBezTo>
                  <a:cubicBezTo>
                    <a:pt x="3375880" y="42558"/>
                    <a:pt x="3392251" y="37163"/>
                    <a:pt x="3404932" y="27020"/>
                  </a:cubicBezTo>
                  <a:cubicBezTo>
                    <a:pt x="3414879" y="19063"/>
                    <a:pt x="3422948" y="9007"/>
                    <a:pt x="3431956" y="0"/>
                  </a:cubicBezTo>
                  <a:cubicBezTo>
                    <a:pt x="3445468" y="13510"/>
                    <a:pt x="3453606" y="37625"/>
                    <a:pt x="3472491" y="40530"/>
                  </a:cubicBezTo>
                  <a:cubicBezTo>
                    <a:pt x="3529540" y="49306"/>
                    <a:pt x="3603304" y="28096"/>
                    <a:pt x="3661654" y="13510"/>
                  </a:cubicBezTo>
                  <a:cubicBezTo>
                    <a:pt x="3693181" y="18013"/>
                    <a:pt x="3727132" y="14087"/>
                    <a:pt x="3756235" y="27020"/>
                  </a:cubicBezTo>
                  <a:cubicBezTo>
                    <a:pt x="3771073" y="33614"/>
                    <a:pt x="3773114" y="54871"/>
                    <a:pt x="3783258" y="67550"/>
                  </a:cubicBezTo>
                  <a:cubicBezTo>
                    <a:pt x="3791216" y="77496"/>
                    <a:pt x="3802324" y="84624"/>
                    <a:pt x="3810282" y="94570"/>
                  </a:cubicBezTo>
                  <a:cubicBezTo>
                    <a:pt x="3820426" y="107249"/>
                    <a:pt x="3825823" y="123619"/>
                    <a:pt x="3837305" y="135100"/>
                  </a:cubicBezTo>
                  <a:cubicBezTo>
                    <a:pt x="3866017" y="163809"/>
                    <a:pt x="3910564" y="173660"/>
                    <a:pt x="3945398" y="189140"/>
                  </a:cubicBezTo>
                  <a:cubicBezTo>
                    <a:pt x="3963804" y="197319"/>
                    <a:pt x="3981429" y="207153"/>
                    <a:pt x="3999444" y="216160"/>
                  </a:cubicBezTo>
                  <a:lnTo>
                    <a:pt x="4080514" y="18914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8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59780" y="191107"/>
            <a:ext cx="8794659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Do you want </a:t>
            </a:r>
            <a:r>
              <a:rPr lang="en-US" u="sng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Green Electricity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with that?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01767" y="6545426"/>
            <a:ext cx="686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rgbClr val="0067B1"/>
                </a:solidFill>
              </a:rPr>
              <a:t>: </a:t>
            </a:r>
            <a:r>
              <a:rPr lang="en-CA" dirty="0" smtClean="0">
                <a:solidFill>
                  <a:srgbClr val="FFFFFF"/>
                </a:solidFill>
              </a:rPr>
              <a:t>Axsen and </a:t>
            </a:r>
            <a:r>
              <a:rPr lang="en-CA" dirty="0" err="1" smtClean="0">
                <a:solidFill>
                  <a:srgbClr val="FFFFFF"/>
                </a:solidFill>
              </a:rPr>
              <a:t>Kurani</a:t>
            </a:r>
            <a:r>
              <a:rPr lang="en-CA" dirty="0" smtClean="0">
                <a:solidFill>
                  <a:srgbClr val="FFFFFF"/>
                </a:solidFill>
              </a:rPr>
              <a:t> (2013), </a:t>
            </a:r>
            <a:r>
              <a:rPr lang="en-CA" i="1" dirty="0" smtClean="0">
                <a:solidFill>
                  <a:srgbClr val="FFFFFF"/>
                </a:solidFill>
              </a:rPr>
              <a:t>Environmental Research Letters</a:t>
            </a:r>
            <a:endParaRPr lang="en-CA" i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646" y="1001271"/>
            <a:ext cx="8904707" cy="597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dirty="0" smtClean="0">
                <a:solidFill>
                  <a:srgbClr val="E1F2FF">
                    <a:lumMod val="60000"/>
                    <a:lumOff val="40000"/>
                  </a:srgbClr>
                </a:solidFill>
              </a:rPr>
              <a:t>Complements</a:t>
            </a:r>
            <a:r>
              <a:rPr lang="en-CA" sz="2200" dirty="0" smtClean="0">
                <a:solidFill>
                  <a:srgbClr val="FFFFFF"/>
                </a:solidFill>
              </a:rPr>
              <a:t>: </a:t>
            </a:r>
            <a:br>
              <a:rPr lang="en-CA" sz="2200" dirty="0" smtClean="0">
                <a:solidFill>
                  <a:srgbClr val="FFFFFF"/>
                </a:solidFill>
              </a:rPr>
            </a:br>
            <a:r>
              <a:rPr lang="en-CA" sz="2200" dirty="0" smtClean="0">
                <a:solidFill>
                  <a:srgbClr val="FFFFFF"/>
                </a:solidFill>
              </a:rPr>
              <a:t>The combination </a:t>
            </a:r>
            <a:r>
              <a:rPr lang="en-CA" sz="2200" u="sng" dirty="0" smtClean="0">
                <a:solidFill>
                  <a:srgbClr val="FFFFFF"/>
                </a:solidFill>
              </a:rPr>
              <a:t>increases</a:t>
            </a:r>
            <a:r>
              <a:rPr lang="en-CA" sz="2200" dirty="0" smtClean="0">
                <a:solidFill>
                  <a:srgbClr val="FFFFFF"/>
                </a:solidFill>
              </a:rPr>
              <a:t> PEV demand in </a:t>
            </a:r>
            <a:r>
              <a:rPr lang="en-CA" sz="2200" u="sng" dirty="0" smtClean="0">
                <a:solidFill>
                  <a:srgbClr val="FFFFFF"/>
                </a:solidFill>
              </a:rPr>
              <a:t>all segments</a:t>
            </a:r>
            <a:endParaRPr lang="en-CA" sz="2200" u="sng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857360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73152" indent="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9F9F9"/>
              </a:buClr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28650" indent="-28416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1714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None/>
              <a:defRPr sz="16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316038" indent="-231775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1598613" indent="-168275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None/>
              <a:defRPr sz="1400" b="1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/>
            <a:r>
              <a:rPr lang="en-CA" dirty="0" smtClean="0">
                <a:solidFill>
                  <a:srgbClr val="FFFFFF"/>
                </a:solidFill>
                <a:effectLst/>
              </a:rPr>
              <a:t>Conventional buyers: PEV demand increase of </a:t>
            </a:r>
            <a:r>
              <a:rPr lang="en-CA" sz="2800" dirty="0" smtClean="0">
                <a:solidFill>
                  <a:srgbClr val="FFFF00"/>
                </a:solidFill>
                <a:effectLst/>
              </a:rPr>
              <a:t>23%</a:t>
            </a:r>
            <a:endParaRPr lang="en-CA" dirty="0" smtClean="0">
              <a:solidFill>
                <a:srgbClr val="FFFF00"/>
              </a:solidFill>
              <a:effectLst/>
            </a:endParaRPr>
          </a:p>
          <a:p>
            <a:pPr marL="57150"/>
            <a:r>
              <a:rPr lang="en-CA" dirty="0" smtClean="0">
                <a:solidFill>
                  <a:srgbClr val="FFFFFF"/>
                </a:solidFill>
                <a:effectLst/>
              </a:rPr>
              <a:t>Hybrid buyers: PEV demand increase of </a:t>
            </a:r>
            <a:r>
              <a:rPr lang="en-CA" sz="2800" dirty="0" smtClean="0">
                <a:solidFill>
                  <a:srgbClr val="FFFF00"/>
                </a:solidFill>
                <a:effectLst/>
              </a:rPr>
              <a:t>20%</a:t>
            </a:r>
          </a:p>
          <a:p>
            <a:pPr marL="57150"/>
            <a:r>
              <a:rPr lang="en-CA" dirty="0" smtClean="0">
                <a:solidFill>
                  <a:srgbClr val="FFFFFF"/>
                </a:solidFill>
                <a:effectLst/>
              </a:rPr>
              <a:t>PEV buyers: PEV demand increase of </a:t>
            </a:r>
            <a:r>
              <a:rPr lang="en-CA" sz="2800" dirty="0" smtClean="0">
                <a:solidFill>
                  <a:srgbClr val="FFFF00"/>
                </a:solidFill>
                <a:effectLst/>
              </a:rPr>
              <a:t>5%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257593"/>
              </p:ext>
            </p:extLst>
          </p:nvPr>
        </p:nvGraphicFramePr>
        <p:xfrm>
          <a:off x="2809980" y="4029833"/>
          <a:ext cx="3499380" cy="239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913" y="4173849"/>
            <a:ext cx="6031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200" dirty="0" smtClean="0">
                <a:solidFill>
                  <a:srgbClr val="FFFF00"/>
                </a:solidFill>
              </a:rPr>
              <a:t>EV</a:t>
            </a:r>
          </a:p>
          <a:p>
            <a:pPr algn="r"/>
            <a:endParaRPr lang="en-CA" sz="900" dirty="0">
              <a:solidFill>
                <a:srgbClr val="FFFF00"/>
              </a:solidFill>
            </a:endParaRPr>
          </a:p>
          <a:p>
            <a:pPr algn="r"/>
            <a:endParaRPr lang="en-CA" sz="900" dirty="0" smtClean="0">
              <a:solidFill>
                <a:srgbClr val="FFFF00"/>
              </a:solidFill>
            </a:endParaRPr>
          </a:p>
          <a:p>
            <a:pPr algn="r"/>
            <a:r>
              <a:rPr lang="en-CA" sz="1200" dirty="0" smtClean="0">
                <a:solidFill>
                  <a:srgbClr val="FFFF00"/>
                </a:solidFill>
              </a:rPr>
              <a:t>PHEV</a:t>
            </a:r>
          </a:p>
          <a:p>
            <a:pPr algn="r"/>
            <a:endParaRPr lang="en-CA" sz="900" dirty="0" smtClean="0">
              <a:solidFill>
                <a:srgbClr val="FFFF00"/>
              </a:solidFill>
            </a:endParaRPr>
          </a:p>
          <a:p>
            <a:pPr algn="r"/>
            <a:endParaRPr lang="en-CA" sz="900" dirty="0">
              <a:solidFill>
                <a:srgbClr val="FFFF00"/>
              </a:solidFill>
            </a:endParaRPr>
          </a:p>
          <a:p>
            <a:pPr algn="r"/>
            <a:r>
              <a:rPr lang="en-CA" sz="1200" dirty="0" smtClean="0">
                <a:solidFill>
                  <a:srgbClr val="FFFF00"/>
                </a:solidFill>
              </a:rPr>
              <a:t>HEV</a:t>
            </a:r>
          </a:p>
          <a:p>
            <a:pPr algn="r"/>
            <a:endParaRPr lang="en-CA" sz="800" dirty="0">
              <a:solidFill>
                <a:srgbClr val="FFFF00"/>
              </a:solidFill>
            </a:endParaRPr>
          </a:p>
          <a:p>
            <a:pPr algn="r"/>
            <a:endParaRPr lang="en-CA" sz="800" dirty="0" smtClean="0">
              <a:solidFill>
                <a:srgbClr val="FFFF00"/>
              </a:solidFill>
            </a:endParaRPr>
          </a:p>
          <a:p>
            <a:pPr algn="r"/>
            <a:r>
              <a:rPr lang="en-CA" sz="1200" dirty="0" smtClean="0">
                <a:solidFill>
                  <a:srgbClr val="FFFF00"/>
                </a:solidFill>
              </a:rPr>
              <a:t>CV</a:t>
            </a:r>
            <a:endParaRPr lang="en-CA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91777"/>
            <a:ext cx="681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FF00"/>
                </a:solidFill>
              </a:rPr>
              <a:t>None</a:t>
            </a:r>
            <a:endParaRPr lang="en-CA" dirty="0" smtClean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3636" y="6062607"/>
            <a:ext cx="809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>
                <a:solidFill>
                  <a:srgbClr val="FFFF00"/>
                </a:solidFill>
              </a:rPr>
              <a:t>Green</a:t>
            </a:r>
            <a:br>
              <a:rPr lang="en-CA" sz="1050" dirty="0" smtClean="0">
                <a:solidFill>
                  <a:srgbClr val="FFFF00"/>
                </a:solidFill>
              </a:rPr>
            </a:br>
            <a:r>
              <a:rPr lang="en-CA" sz="1050" dirty="0" smtClean="0">
                <a:solidFill>
                  <a:srgbClr val="FFFF00"/>
                </a:solidFill>
              </a:rPr>
              <a:t>Program</a:t>
            </a:r>
            <a:endParaRPr lang="en-CA" sz="1100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3451" y="6062607"/>
            <a:ext cx="648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>
                <a:solidFill>
                  <a:srgbClr val="FFFF00"/>
                </a:solidFill>
              </a:rPr>
              <a:t>Green</a:t>
            </a:r>
            <a:br>
              <a:rPr lang="en-CA" sz="1050" dirty="0" smtClean="0">
                <a:solidFill>
                  <a:srgbClr val="FFFF00"/>
                </a:solidFill>
              </a:rPr>
            </a:br>
            <a:r>
              <a:rPr lang="en-CA" sz="1050" dirty="0" smtClean="0">
                <a:solidFill>
                  <a:srgbClr val="FFFF00"/>
                </a:solidFill>
              </a:rPr>
              <a:t>Lease</a:t>
            </a:r>
            <a:endParaRPr lang="en-CA" sz="1100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1347" y="6062607"/>
            <a:ext cx="6480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>
                <a:solidFill>
                  <a:srgbClr val="FFFF00"/>
                </a:solidFill>
              </a:rPr>
              <a:t>Home</a:t>
            </a:r>
            <a:br>
              <a:rPr lang="en-CA" sz="1050" dirty="0" smtClean="0">
                <a:solidFill>
                  <a:srgbClr val="FFFF00"/>
                </a:solidFill>
              </a:rPr>
            </a:br>
            <a:r>
              <a:rPr lang="en-CA" sz="1050" dirty="0" smtClean="0">
                <a:solidFill>
                  <a:srgbClr val="FFFF00"/>
                </a:solidFill>
              </a:rPr>
              <a:t>Solar</a:t>
            </a:r>
            <a:endParaRPr lang="en-CA" sz="1100" dirty="0" smtClean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3880" y="4101840"/>
            <a:ext cx="1895540" cy="12931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7642" y="3811631"/>
            <a:ext cx="1981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E1F2FF">
                    <a:lumMod val="60000"/>
                    <a:lumOff val="40000"/>
                  </a:srgbClr>
                </a:solidFill>
              </a:rPr>
              <a:t>31%</a:t>
            </a:r>
            <a:r>
              <a:rPr lang="en-CA" sz="1600" dirty="0" smtClean="0">
                <a:solidFill>
                  <a:srgbClr val="FFFFFF"/>
                </a:solidFill>
              </a:rPr>
              <a:t> combined</a:t>
            </a:r>
            <a:endParaRPr lang="en-CA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2653"/>
            <a:ext cx="900615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Preferences for electricity source when charging PEVs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758737"/>
              </p:ext>
            </p:extLst>
          </p:nvPr>
        </p:nvGraphicFramePr>
        <p:xfrm>
          <a:off x="618233" y="1636770"/>
          <a:ext cx="7918186" cy="511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68106" y="4094328"/>
            <a:ext cx="7752976" cy="1738001"/>
          </a:xfrm>
          <a:prstGeom prst="roundRect">
            <a:avLst/>
          </a:prstGeom>
          <a:noFill/>
          <a:ln w="63500">
            <a:solidFill>
              <a:srgbClr val="00914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09968"/>
            <a:ext cx="170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n=530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73334"/>
            <a:ext cx="2133600" cy="365125"/>
          </a:xfrm>
        </p:spPr>
        <p:txBody>
          <a:bodyPr/>
          <a:lstStyle/>
          <a:p>
            <a:fld id="{BE70145A-DBF0-3D4F-9C10-F9312992DF5C}" type="slidenum">
              <a:rPr lang="en-US" smtClean="0"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7725" y="946655"/>
            <a:ext cx="811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you feel about using the following energy sources to produce electricity for electric vehicles?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797419"/>
              </p:ext>
            </p:extLst>
          </p:nvPr>
        </p:nvGraphicFramePr>
        <p:xfrm>
          <a:off x="181051" y="1025752"/>
          <a:ext cx="8732345" cy="400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1886" y="5470363"/>
            <a:ext cx="8229600" cy="1221335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smtClean="0">
                <a:latin typeface="Arial"/>
                <a:cs typeface="Arial"/>
              </a:rPr>
              <a:t>Alberta, average generation mix, Nissan LEAF-type vehicle (~0.18 kWh/km)</a:t>
            </a:r>
          </a:p>
          <a:p>
            <a:r>
              <a:rPr lang="en-US" sz="1800" dirty="0" smtClean="0">
                <a:latin typeface="Arial"/>
                <a:cs typeface="Arial"/>
              </a:rPr>
              <a:t>Scenarios: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PEV Standard: Require 15% (2025) and 60% (2050) of </a:t>
            </a:r>
            <a:r>
              <a:rPr lang="en-US" sz="1400" u="sng" dirty="0" smtClean="0">
                <a:latin typeface="Arial"/>
                <a:cs typeface="Arial"/>
              </a:rPr>
              <a:t>new</a:t>
            </a:r>
            <a:r>
              <a:rPr lang="en-US" sz="1400" dirty="0" smtClean="0">
                <a:latin typeface="Arial"/>
                <a:cs typeface="Arial"/>
              </a:rPr>
              <a:t> light-duty passenger vehicles to be PEV.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Carbon Tax: Escalating economy-wide carbon tax: $0 (2000-2010), $50/t (2011-2020); $100/t (2021-2035); $200/t (2036-2050)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Zero-Emissions Elec.: No </a:t>
            </a:r>
            <a:r>
              <a:rPr lang="en-US" sz="1400" u="sng" dirty="0" smtClean="0">
                <a:latin typeface="Arial"/>
                <a:cs typeface="Arial"/>
              </a:rPr>
              <a:t>new </a:t>
            </a:r>
            <a:r>
              <a:rPr lang="en-US" sz="1400" dirty="0" smtClean="0">
                <a:latin typeface="Arial"/>
                <a:cs typeface="Arial"/>
              </a:rPr>
              <a:t>fossil fuel generation without CCS after 2015.</a:t>
            </a:r>
          </a:p>
          <a:p>
            <a:pPr lvl="1"/>
            <a:endParaRPr lang="en-US" sz="1400" dirty="0" smtClean="0">
              <a:latin typeface="Arial"/>
              <a:cs typeface="Arial"/>
            </a:endParaRPr>
          </a:p>
          <a:p>
            <a:pPr lvl="1"/>
            <a:endParaRPr lang="en-US" sz="1400" dirty="0" smtClean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39908" y="1898718"/>
            <a:ext cx="244143" cy="244143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12"/>
          <p:cNvSpPr txBox="1">
            <a:spLocks/>
          </p:cNvSpPr>
          <p:nvPr/>
        </p:nvSpPr>
        <p:spPr bwMode="auto">
          <a:xfrm>
            <a:off x="432424" y="0"/>
            <a:ext cx="822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 w="6350"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GHG impacts will depend on the entire system </a:t>
            </a: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(example: a Nissan Leaf in Alberta)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1496" y="6553199"/>
            <a:ext cx="3441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FFFF00"/>
                </a:solidFill>
              </a:rPr>
              <a:t>Source:</a:t>
            </a:r>
            <a:r>
              <a:rPr lang="en-CA" sz="1200" dirty="0" smtClean="0"/>
              <a:t> George </a:t>
            </a:r>
            <a:r>
              <a:rPr lang="en-CA" sz="1200" dirty="0" err="1" smtClean="0"/>
              <a:t>Kamiya</a:t>
            </a:r>
            <a:r>
              <a:rPr lang="en-CA" sz="1200" dirty="0" smtClean="0"/>
              <a:t> (Thesis in progress)</a:t>
            </a:r>
            <a:endParaRPr lang="en-CA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83034" y="1744829"/>
            <a:ext cx="105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BAU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020" y="3817717"/>
            <a:ext cx="1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Carbon tax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2876" y="3042870"/>
            <a:ext cx="181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Zero-emissions electricity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standard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6506" y="1048143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2014 Nissan Versa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>
            <a:endCxn id="13" idx="7"/>
          </p:cNvCxnSpPr>
          <p:nvPr/>
        </p:nvCxnSpPr>
        <p:spPr>
          <a:xfrm flipH="1">
            <a:off x="3548297" y="1571363"/>
            <a:ext cx="150467" cy="36310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What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u="sng" dirty="0" smtClean="0">
                <a:solidFill>
                  <a:srgbClr val="FFFF00"/>
                </a:solidFill>
              </a:rPr>
              <a:t>motivates</a:t>
            </a:r>
            <a:r>
              <a:rPr lang="en-US" sz="3600" dirty="0" smtClean="0">
                <a:solidFill>
                  <a:srgbClr val="FFFF00"/>
                </a:solidFill>
              </a:rPr>
              <a:t> consumers?</a:t>
            </a:r>
          </a:p>
        </p:txBody>
      </p:sp>
    </p:spTree>
    <p:extLst>
      <p:ext uri="{BB962C8B-B14F-4D97-AF65-F5344CB8AC3E}">
        <p14:creationId xmlns:p14="http://schemas.microsoft.com/office/powerpoint/2010/main" val="26657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791200" y="13414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Symbolic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913063" y="1341438"/>
            <a:ext cx="165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Functional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438400" y="1951038"/>
            <a:ext cx="541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981200" y="2179638"/>
            <a:ext cx="0" cy="3200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" y="2346325"/>
            <a:ext cx="1146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Private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4251325"/>
            <a:ext cx="123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Societal</a:t>
            </a: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228599" y="298822"/>
            <a:ext cx="873875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motivates consumer interest?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5" name="Picture 9" descr="E-Dr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838" y="2301875"/>
            <a:ext cx="5722937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err="1" smtClean="0"/>
              <a:t>Axsen</a:t>
            </a:r>
            <a:r>
              <a:rPr lang="en-CA" dirty="0"/>
              <a:t> </a:t>
            </a:r>
            <a:r>
              <a:rPr lang="en-CA" dirty="0" smtClean="0"/>
              <a:t>and </a:t>
            </a:r>
            <a:r>
              <a:rPr lang="en-CA" dirty="0" err="1" smtClean="0"/>
              <a:t>Kurani</a:t>
            </a:r>
            <a:r>
              <a:rPr lang="en-CA" dirty="0" smtClean="0"/>
              <a:t> (2012), </a:t>
            </a:r>
            <a:r>
              <a:rPr lang="en-CA" i="1" dirty="0" smtClean="0"/>
              <a:t>Environment and Planning A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0031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362200" y="2193925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en-US" sz="2400" dirty="0" smtClean="0">
                <a:latin typeface="Garamond" pitchFamily="18" charset="0"/>
              </a:rPr>
              <a:t>What it does</a:t>
            </a:r>
          </a:p>
          <a:p>
            <a:pPr lvl="1" eaLnBrk="0" hangingPunct="0"/>
            <a:r>
              <a:rPr lang="en-US" sz="2400" dirty="0" smtClean="0">
                <a:latin typeface="Garamond" pitchFamily="18" charset="0"/>
              </a:rPr>
              <a:t>for you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5181600" y="2193925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en-US" sz="2400" dirty="0" smtClean="0">
                <a:latin typeface="Garamond" pitchFamily="18" charset="0"/>
                <a:cs typeface="Arial" pitchFamily="34" charset="0"/>
              </a:rPr>
              <a:t>What it </a:t>
            </a:r>
            <a:br>
              <a:rPr lang="en-US" sz="2400" dirty="0" smtClean="0">
                <a:latin typeface="Garamond" pitchFamily="18" charset="0"/>
                <a:cs typeface="Arial" pitchFamily="34" charset="0"/>
              </a:rPr>
            </a:br>
            <a:r>
              <a:rPr lang="en-US" sz="2400" dirty="0" smtClean="0">
                <a:latin typeface="Garamond" pitchFamily="18" charset="0"/>
                <a:cs typeface="Arial" pitchFamily="34" charset="0"/>
              </a:rPr>
              <a:t>represents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91200" y="13414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Symbolic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913063" y="1341438"/>
            <a:ext cx="165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Functional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438400" y="1965325"/>
            <a:ext cx="541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err="1" smtClean="0"/>
              <a:t>Axsen</a:t>
            </a:r>
            <a:r>
              <a:rPr lang="en-CA" dirty="0"/>
              <a:t> </a:t>
            </a:r>
            <a:r>
              <a:rPr lang="en-CA" dirty="0" smtClean="0"/>
              <a:t>and </a:t>
            </a:r>
            <a:r>
              <a:rPr lang="en-CA" dirty="0" err="1" smtClean="0"/>
              <a:t>Kurani</a:t>
            </a:r>
            <a:r>
              <a:rPr lang="en-CA" dirty="0" smtClean="0"/>
              <a:t> (2012), </a:t>
            </a:r>
            <a:r>
              <a:rPr lang="en-CA" i="1" dirty="0" smtClean="0"/>
              <a:t>Environment and Planning A</a:t>
            </a:r>
            <a:endParaRPr lang="en-CA" i="1" dirty="0"/>
          </a:p>
        </p:txBody>
      </p:sp>
      <p:sp>
        <p:nvSpPr>
          <p:cNvPr id="10" name="Rectangle 12"/>
          <p:cNvSpPr>
            <a:spLocks/>
          </p:cNvSpPr>
          <p:nvPr/>
        </p:nvSpPr>
        <p:spPr bwMode="auto">
          <a:xfrm>
            <a:off x="228599" y="298822"/>
            <a:ext cx="873875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motivates consumer interest?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8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62200" y="219233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en-US" sz="2400" dirty="0" smtClean="0">
                <a:latin typeface="Garamond" pitchFamily="18" charset="0"/>
              </a:rPr>
              <a:t>What </a:t>
            </a:r>
            <a:r>
              <a:rPr lang="en-US" sz="2400" dirty="0">
                <a:latin typeface="Garamond" pitchFamily="18" charset="0"/>
              </a:rPr>
              <a:t>it does</a:t>
            </a:r>
          </a:p>
          <a:p>
            <a:pPr lvl="1" eaLnBrk="0" hangingPunct="0"/>
            <a:r>
              <a:rPr lang="en-US" sz="2400" dirty="0">
                <a:latin typeface="Garamond" pitchFamily="18" charset="0"/>
              </a:rPr>
              <a:t>for you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81600" y="219233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en-US" sz="2400" dirty="0" smtClean="0">
                <a:latin typeface="Garamond" pitchFamily="18" charset="0"/>
                <a:cs typeface="Arial" pitchFamily="34" charset="0"/>
              </a:rPr>
              <a:t>What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it </a:t>
            </a:r>
            <a:br>
              <a:rPr lang="en-US" sz="2400" dirty="0">
                <a:latin typeface="Garamond" pitchFamily="18" charset="0"/>
                <a:cs typeface="Arial" pitchFamily="34" charset="0"/>
              </a:rPr>
            </a:br>
            <a:r>
              <a:rPr lang="en-US" sz="2400" dirty="0">
                <a:latin typeface="Garamond" pitchFamily="18" charset="0"/>
                <a:cs typeface="Arial" pitchFamily="34" charset="0"/>
              </a:rPr>
              <a:t>represents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91200" y="13414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Symbolic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13063" y="1341438"/>
            <a:ext cx="165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Functional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438400" y="1963738"/>
            <a:ext cx="541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981200" y="2192338"/>
            <a:ext cx="0" cy="3200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0" y="2359025"/>
            <a:ext cx="1146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Private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28600" y="4264025"/>
            <a:ext cx="123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Societal</a:t>
            </a:r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2362200" y="382428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eaLnBrk="0" hangingPunct="0"/>
            <a:r>
              <a:rPr lang="en-US" sz="2400" dirty="0" smtClean="0">
                <a:latin typeface="Garamond" pitchFamily="18" charset="0"/>
              </a:rPr>
              <a:t>What it does</a:t>
            </a:r>
            <a:br>
              <a:rPr lang="en-US" sz="2400" dirty="0" smtClean="0">
                <a:latin typeface="Garamond" pitchFamily="18" charset="0"/>
              </a:rPr>
            </a:br>
            <a:r>
              <a:rPr lang="en-US" sz="2400" dirty="0" smtClean="0">
                <a:latin typeface="Garamond" pitchFamily="18" charset="0"/>
              </a:rPr>
              <a:t>for society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5181600" y="382428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 smtClean="0">
                <a:latin typeface="Garamond" pitchFamily="18" charset="0"/>
              </a:rPr>
              <a:t>What it says</a:t>
            </a:r>
            <a:br>
              <a:rPr lang="en-US" sz="2400" dirty="0" smtClean="0">
                <a:latin typeface="Garamond" pitchFamily="18" charset="0"/>
              </a:rPr>
            </a:br>
            <a:r>
              <a:rPr lang="en-US" sz="2400" dirty="0" smtClean="0">
                <a:latin typeface="Garamond" pitchFamily="18" charset="0"/>
              </a:rPr>
              <a:t>to society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err="1" smtClean="0"/>
              <a:t>Axsen</a:t>
            </a:r>
            <a:r>
              <a:rPr lang="en-CA" dirty="0"/>
              <a:t> </a:t>
            </a:r>
            <a:r>
              <a:rPr lang="en-CA" dirty="0" smtClean="0"/>
              <a:t>and </a:t>
            </a:r>
            <a:r>
              <a:rPr lang="en-CA" dirty="0" err="1" smtClean="0"/>
              <a:t>Kurani</a:t>
            </a:r>
            <a:r>
              <a:rPr lang="en-CA" dirty="0" smtClean="0"/>
              <a:t> (2012), </a:t>
            </a:r>
            <a:r>
              <a:rPr lang="en-CA" i="1" dirty="0" smtClean="0"/>
              <a:t>Environment and Planning A</a:t>
            </a:r>
            <a:endParaRPr lang="en-CA" i="1" dirty="0"/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228599" y="298822"/>
            <a:ext cx="873875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motivates consumer interest?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0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6" grpId="0" animBg="1"/>
      <p:bldP spid="2754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660544" y="5791200"/>
            <a:ext cx="3233085" cy="8817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 dirty="0" smtClean="0">
              <a:solidFill>
                <a:srgbClr val="000000"/>
              </a:solidFill>
            </a:endParaRPr>
          </a:p>
          <a:p>
            <a:pPr algn="r"/>
            <a:r>
              <a:rPr lang="en-CA" dirty="0" smtClean="0">
                <a:solidFill>
                  <a:srgbClr val="000000"/>
                </a:solidFill>
              </a:rPr>
              <a:t>53 kWh</a:t>
            </a:r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660548" y="5964589"/>
            <a:ext cx="1970335" cy="70835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 dirty="0" smtClean="0"/>
          </a:p>
          <a:p>
            <a:pPr algn="r"/>
            <a:r>
              <a:rPr lang="en-CA" dirty="0" smtClean="0"/>
              <a:t>24 kWh</a:t>
            </a:r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660549" y="6242956"/>
            <a:ext cx="1534900" cy="42998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 dirty="0" smtClean="0"/>
          </a:p>
          <a:p>
            <a:pPr algn="r"/>
            <a:r>
              <a:rPr lang="en-CA" dirty="0" smtClean="0"/>
              <a:t>16 kWh</a:t>
            </a:r>
          </a:p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123136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Huge variety among plug-in vehicles</a:t>
            </a:r>
          </a:p>
        </p:txBody>
      </p:sp>
      <p:pic>
        <p:nvPicPr>
          <p:cNvPr id="4" name="Picture 2" descr="http://www.blogcdn.com/www.autoblog.com/media/2009/08/nissan-leaf_lo_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43" y="3690235"/>
            <a:ext cx="1310873" cy="8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29" y="2275099"/>
            <a:ext cx="1428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0549" y="6368143"/>
            <a:ext cx="718457" cy="3048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4 kWh</a:t>
            </a:r>
            <a:endParaRPr lang="en-CA" dirty="0"/>
          </a:p>
        </p:txBody>
      </p:sp>
      <p:sp>
        <p:nvSpPr>
          <p:cNvPr id="3" name="Right Arrow 2"/>
          <p:cNvSpPr/>
          <p:nvPr/>
        </p:nvSpPr>
        <p:spPr>
          <a:xfrm>
            <a:off x="2781309" y="3755551"/>
            <a:ext cx="3532396" cy="87085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rgbClr val="000000"/>
                </a:solidFill>
              </a:rPr>
              <a:t>~117 km electric range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927" y="4561092"/>
            <a:ext cx="14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/>
              <a:t>Nissan Leaf</a:t>
            </a:r>
            <a:endParaRPr lang="en-CA" sz="1800" dirty="0"/>
          </a:p>
        </p:txBody>
      </p:sp>
      <p:sp>
        <p:nvSpPr>
          <p:cNvPr id="11" name="Right Arrow 10"/>
          <p:cNvSpPr/>
          <p:nvPr/>
        </p:nvSpPr>
        <p:spPr>
          <a:xfrm>
            <a:off x="2781309" y="2231152"/>
            <a:ext cx="1766198" cy="87085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rgbClr val="000000"/>
                </a:solidFill>
              </a:rPr>
              <a:t>~56 km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47507" y="2209783"/>
            <a:ext cx="4487652" cy="87085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rgbClr val="000000"/>
                </a:solidFill>
              </a:rPr>
              <a:t>~500 km gasoline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92191" y="4680857"/>
            <a:ext cx="6242968" cy="87085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rgbClr val="000000"/>
                </a:solidFill>
              </a:rPr>
              <a:t>~300km electric range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0010" y="5660574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/>
              <a:t>Tesla Roadster</a:t>
            </a:r>
            <a:endParaRPr lang="en-CA" sz="1800" dirty="0"/>
          </a:p>
        </p:txBody>
      </p:sp>
      <p:pic>
        <p:nvPicPr>
          <p:cNvPr id="9220" name="Picture 4" descr="tesla road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05" y="4854222"/>
            <a:ext cx="1096760" cy="8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55" y="1045025"/>
            <a:ext cx="1372865" cy="83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3320" y="1829541"/>
            <a:ext cx="21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/>
              <a:t>Toyota Prius PHV</a:t>
            </a:r>
            <a:endParaRPr lang="en-CA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1119523" y="2972567"/>
            <a:ext cx="13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/>
              <a:t>Chevy Volt</a:t>
            </a:r>
            <a:endParaRPr lang="en-CA" sz="1800" dirty="0"/>
          </a:p>
        </p:txBody>
      </p:sp>
      <p:sp>
        <p:nvSpPr>
          <p:cNvPr id="21" name="Right Arrow 20"/>
          <p:cNvSpPr/>
          <p:nvPr/>
        </p:nvSpPr>
        <p:spPr>
          <a:xfrm>
            <a:off x="2803078" y="1055460"/>
            <a:ext cx="1104904" cy="87085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rgbClr val="000000"/>
                </a:solidFill>
              </a:rPr>
              <a:t>20 km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907981" y="1034091"/>
            <a:ext cx="5127178" cy="87085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>
                <a:solidFill>
                  <a:srgbClr val="000000"/>
                </a:solidFill>
              </a:rPr>
              <a:t>~800 km gasoline</a:t>
            </a: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3792" y="1937980"/>
            <a:ext cx="979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800" dirty="0" smtClean="0">
                <a:solidFill>
                  <a:srgbClr val="FFFF00"/>
                </a:solidFill>
              </a:rPr>
              <a:t>Plug-in</a:t>
            </a:r>
            <a:br>
              <a:rPr lang="en-CA" sz="1800" dirty="0" smtClean="0">
                <a:solidFill>
                  <a:srgbClr val="FFFF00"/>
                </a:solidFill>
              </a:rPr>
            </a:br>
            <a:r>
              <a:rPr lang="en-CA" sz="1800" dirty="0" smtClean="0">
                <a:solidFill>
                  <a:srgbClr val="FFFF00"/>
                </a:solidFill>
              </a:rPr>
              <a:t>Hybrid</a:t>
            </a:r>
          </a:p>
          <a:p>
            <a:pPr algn="l"/>
            <a:r>
              <a:rPr lang="en-CA" sz="1800" dirty="0" smtClean="0">
                <a:solidFill>
                  <a:srgbClr val="FFFF00"/>
                </a:solidFill>
              </a:rPr>
              <a:t>(PHEV)</a:t>
            </a:r>
            <a:endParaRPr lang="en-CA" sz="1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3792" y="4531056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800" dirty="0" smtClean="0">
                <a:solidFill>
                  <a:srgbClr val="FFFF00"/>
                </a:solidFill>
              </a:rPr>
              <a:t>Pure</a:t>
            </a:r>
            <a:br>
              <a:rPr lang="en-CA" sz="1800" dirty="0" smtClean="0">
                <a:solidFill>
                  <a:srgbClr val="FFFF00"/>
                </a:solidFill>
              </a:rPr>
            </a:br>
            <a:r>
              <a:rPr lang="en-CA" sz="1800" dirty="0" smtClean="0">
                <a:solidFill>
                  <a:srgbClr val="FFFF00"/>
                </a:solidFill>
              </a:rPr>
              <a:t>Electric</a:t>
            </a:r>
            <a:br>
              <a:rPr lang="en-CA" sz="1800" dirty="0" smtClean="0">
                <a:solidFill>
                  <a:srgbClr val="FFFF00"/>
                </a:solidFill>
              </a:rPr>
            </a:br>
            <a:r>
              <a:rPr lang="en-CA" sz="1800" dirty="0" smtClean="0">
                <a:solidFill>
                  <a:srgbClr val="FFFF00"/>
                </a:solidFill>
              </a:rPr>
              <a:t>(EV)</a:t>
            </a:r>
            <a:endParaRPr lang="en-CA" sz="1800" dirty="0">
              <a:solidFill>
                <a:srgbClr val="FFFF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838203" y="1044574"/>
            <a:ext cx="408356" cy="228643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Left Brace 25"/>
          <p:cNvSpPr/>
          <p:nvPr/>
        </p:nvSpPr>
        <p:spPr>
          <a:xfrm>
            <a:off x="816427" y="3689868"/>
            <a:ext cx="408356" cy="228643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695692" y="634715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800" dirty="0" smtClean="0">
                <a:solidFill>
                  <a:srgbClr val="FFFF00"/>
                </a:solidFill>
              </a:rPr>
              <a:t>Comparing Battery Sizes:</a:t>
            </a:r>
            <a:endParaRPr lang="en-CA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3" grpId="0" animBg="1"/>
      <p:bldP spid="5" grpId="0"/>
      <p:bldP spid="11" grpId="0" animBg="1"/>
      <p:bldP spid="12" grpId="0" animBg="1"/>
      <p:bldP spid="14" grpId="0" animBg="1"/>
      <p:bldP spid="15" grpId="0"/>
      <p:bldP spid="20" grpId="0"/>
      <p:bldP spid="23" grpId="0"/>
      <p:bldP spid="24" grpId="0"/>
      <p:bldP spid="6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62200" y="219233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81600" y="219233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 dirty="0">
              <a:latin typeface="Garamond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91200" y="13414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Symbolic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13063" y="1341438"/>
            <a:ext cx="165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Functional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438400" y="1963738"/>
            <a:ext cx="541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981200" y="2192338"/>
            <a:ext cx="0" cy="3200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0" y="2359025"/>
            <a:ext cx="1146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Private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28600" y="4264025"/>
            <a:ext cx="123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Societal</a:t>
            </a:r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2362200" y="382428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5181600" y="382428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440094" y="232326"/>
            <a:ext cx="822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Main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environment and cost savings</a:t>
            </a: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934" y="4123471"/>
            <a:ext cx="22171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● </a:t>
            </a:r>
            <a:r>
              <a:rPr lang="en-CA" sz="1600" u="sng" dirty="0" smtClean="0">
                <a:solidFill>
                  <a:srgbClr val="FFFF00"/>
                </a:solidFill>
              </a:rPr>
              <a:t>Environmental</a:t>
            </a:r>
            <a:r>
              <a:rPr lang="en-CA" sz="1600" dirty="0" smtClean="0"/>
              <a:t> </a:t>
            </a:r>
            <a:r>
              <a:rPr lang="en-CA" sz="1600" dirty="0" smtClean="0">
                <a:solidFill>
                  <a:srgbClr val="FFFF00"/>
                </a:solidFill>
              </a:rPr>
              <a:t>(13)</a:t>
            </a:r>
          </a:p>
          <a:p>
            <a:pPr algn="l"/>
            <a:r>
              <a:rPr lang="en-CA" sz="1600" dirty="0" smtClean="0"/>
              <a:t>● Job creation </a:t>
            </a:r>
            <a:r>
              <a:rPr lang="en-CA" sz="1600" dirty="0" smtClean="0">
                <a:solidFill>
                  <a:srgbClr val="FFFF00"/>
                </a:solidFill>
              </a:rPr>
              <a:t>(1)</a:t>
            </a:r>
          </a:p>
          <a:p>
            <a:pPr algn="l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517117" y="2265715"/>
            <a:ext cx="2509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● </a:t>
            </a:r>
            <a:r>
              <a:rPr lang="en-CA" sz="1600" dirty="0" smtClean="0">
                <a:solidFill>
                  <a:srgbClr val="FFFF00"/>
                </a:solidFill>
              </a:rPr>
              <a:t>Cheap to run (8)</a:t>
            </a:r>
          </a:p>
          <a:p>
            <a:pPr algn="l"/>
            <a:r>
              <a:rPr lang="en-CA" sz="1600" dirty="0"/>
              <a:t>● </a:t>
            </a:r>
            <a:r>
              <a:rPr lang="en-CA" sz="1600" dirty="0" smtClean="0">
                <a:solidFill>
                  <a:srgbClr val="FFFF00"/>
                </a:solidFill>
              </a:rPr>
              <a:t>Quiet</a:t>
            </a:r>
            <a:r>
              <a:rPr lang="en-CA" sz="1600" dirty="0" smtClean="0"/>
              <a:t> </a:t>
            </a:r>
            <a:r>
              <a:rPr lang="en-CA" sz="1600" dirty="0" smtClean="0">
                <a:solidFill>
                  <a:srgbClr val="FFFF00"/>
                </a:solidFill>
              </a:rPr>
              <a:t>(8)</a:t>
            </a:r>
          </a:p>
          <a:p>
            <a:pPr algn="l"/>
            <a:r>
              <a:rPr lang="en-CA" sz="1600" dirty="0"/>
              <a:t>● </a:t>
            </a:r>
            <a:r>
              <a:rPr lang="en-CA" sz="1600" dirty="0" smtClean="0"/>
              <a:t>Home recharge </a:t>
            </a:r>
            <a:r>
              <a:rPr lang="en-CA" sz="1600" dirty="0" smtClean="0">
                <a:solidFill>
                  <a:srgbClr val="FFFF00"/>
                </a:solidFill>
              </a:rPr>
              <a:t>(6)</a:t>
            </a:r>
          </a:p>
          <a:p>
            <a:pPr algn="l"/>
            <a:r>
              <a:rPr lang="en-CA" sz="1600" dirty="0"/>
              <a:t>● </a:t>
            </a:r>
            <a:r>
              <a:rPr lang="en-CA" sz="1600" dirty="0" smtClean="0"/>
              <a:t>Fast acceleration </a:t>
            </a:r>
            <a:r>
              <a:rPr lang="en-CA" sz="1600" dirty="0" smtClean="0">
                <a:solidFill>
                  <a:srgbClr val="FFFF00"/>
                </a:solidFill>
              </a:rPr>
              <a:t>(4)</a:t>
            </a:r>
          </a:p>
          <a:p>
            <a:pPr algn="l"/>
            <a:r>
              <a:rPr lang="en-CA" sz="1600" dirty="0" smtClean="0"/>
              <a:t>● Smooth </a:t>
            </a:r>
            <a:r>
              <a:rPr lang="en-CA" sz="1600" dirty="0" smtClean="0">
                <a:solidFill>
                  <a:srgbClr val="FFFF00"/>
                </a:solidFill>
              </a:rPr>
              <a:t>(3)</a:t>
            </a:r>
          </a:p>
          <a:p>
            <a:pPr algn="l"/>
            <a:r>
              <a:rPr lang="en-CA" sz="1600" dirty="0"/>
              <a:t>● </a:t>
            </a:r>
            <a:r>
              <a:rPr lang="en-CA" sz="1600" dirty="0" smtClean="0"/>
              <a:t>Easy parking </a:t>
            </a:r>
            <a:r>
              <a:rPr lang="en-CA" sz="1600" dirty="0">
                <a:solidFill>
                  <a:srgbClr val="FFFF00"/>
                </a:solidFill>
              </a:rPr>
              <a:t>(3</a:t>
            </a:r>
            <a:r>
              <a:rPr lang="en-CA" sz="1600" dirty="0" smtClean="0">
                <a:solidFill>
                  <a:srgbClr val="FFFF00"/>
                </a:solidFill>
              </a:rPr>
              <a:t>)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298417" y="2312241"/>
            <a:ext cx="25095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● Fun </a:t>
            </a:r>
            <a:r>
              <a:rPr lang="en-CA" sz="1600" dirty="0" smtClean="0">
                <a:solidFill>
                  <a:srgbClr val="FFFF00"/>
                </a:solidFill>
              </a:rPr>
              <a:t>(2)</a:t>
            </a:r>
            <a:endParaRPr lang="en-CA" sz="1600" dirty="0">
              <a:solidFill>
                <a:srgbClr val="FFFF00"/>
              </a:solidFill>
            </a:endParaRPr>
          </a:p>
          <a:p>
            <a:pPr algn="l"/>
            <a:endParaRPr lang="en-CA" sz="1600" dirty="0">
              <a:solidFill>
                <a:srgbClr val="FFFF00"/>
              </a:solidFill>
            </a:endParaRPr>
          </a:p>
          <a:p>
            <a:pPr algn="l"/>
            <a:endParaRPr lang="en-CA" sz="1600" dirty="0" smtClean="0">
              <a:solidFill>
                <a:srgbClr val="FFFF00"/>
              </a:solidFill>
            </a:endParaRPr>
          </a:p>
          <a:p>
            <a:pPr algn="l"/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134169" y="4154586"/>
            <a:ext cx="28528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500" dirty="0" smtClean="0"/>
              <a:t>● Pressure car companies </a:t>
            </a:r>
            <a:r>
              <a:rPr lang="en-CA" sz="1500" dirty="0" smtClean="0">
                <a:solidFill>
                  <a:srgbClr val="FFFF00"/>
                </a:solidFill>
              </a:rPr>
              <a:t>(1)</a:t>
            </a:r>
          </a:p>
          <a:p>
            <a:pPr algn="l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</a:t>
            </a:r>
            <a:r>
              <a:rPr lang="en-CA" dirty="0"/>
              <a:t> </a:t>
            </a:r>
            <a:r>
              <a:rPr lang="en-CA" dirty="0" smtClean="0"/>
              <a:t>et al. (Under Review), </a:t>
            </a:r>
            <a:r>
              <a:rPr lang="en-CA" i="1" dirty="0" smtClean="0"/>
              <a:t>Ecological Economics</a:t>
            </a:r>
            <a:endParaRPr lang="en-CA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62732" y="5577776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rgbClr val="FFFF00"/>
                </a:solidFill>
              </a:rPr>
              <a:t>n = 21 interviews</a:t>
            </a:r>
            <a:endParaRPr lang="en-CA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62200" y="219233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81600" y="219233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 dirty="0">
              <a:latin typeface="Garamond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91200" y="13414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Symbolic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13063" y="1341438"/>
            <a:ext cx="165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Functional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438400" y="1963738"/>
            <a:ext cx="541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981200" y="2192338"/>
            <a:ext cx="0" cy="3200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0" y="2359025"/>
            <a:ext cx="1146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hlink"/>
                </a:solidFill>
                <a:latin typeface="Garamond" pitchFamily="18" charset="0"/>
              </a:rPr>
              <a:t>Private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28600" y="4264025"/>
            <a:ext cx="123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Societal</a:t>
            </a:r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2362200" y="382428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5181600" y="382428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440094" y="232326"/>
            <a:ext cx="822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Main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Drawbacks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range, recharge, cost</a:t>
            </a: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7117" y="4123471"/>
            <a:ext cx="2664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● Dangerously quiet </a:t>
            </a:r>
            <a:r>
              <a:rPr lang="en-CA" sz="1600" dirty="0" smtClean="0">
                <a:solidFill>
                  <a:srgbClr val="FFFF00"/>
                </a:solidFill>
              </a:rPr>
              <a:t>(3)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7117" y="2265715"/>
            <a:ext cx="2509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dirty="0" smtClean="0"/>
              <a:t>● </a:t>
            </a:r>
            <a:r>
              <a:rPr lang="en-CA" u="sng" dirty="0" smtClean="0">
                <a:solidFill>
                  <a:srgbClr val="FFFF00"/>
                </a:solidFill>
              </a:rPr>
              <a:t>Limited range </a:t>
            </a:r>
            <a:r>
              <a:rPr lang="en-CA" dirty="0" smtClean="0">
                <a:solidFill>
                  <a:srgbClr val="FFFF00"/>
                </a:solidFill>
              </a:rPr>
              <a:t>(15)</a:t>
            </a:r>
          </a:p>
          <a:p>
            <a:pPr algn="l"/>
            <a:r>
              <a:rPr lang="en-CA" dirty="0"/>
              <a:t>● </a:t>
            </a:r>
            <a:r>
              <a:rPr lang="en-CA" dirty="0" smtClean="0">
                <a:solidFill>
                  <a:srgbClr val="FFFF00"/>
                </a:solidFill>
              </a:rPr>
              <a:t>Expensive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FF00"/>
                </a:solidFill>
              </a:rPr>
              <a:t>(10)</a:t>
            </a:r>
          </a:p>
          <a:p>
            <a:pPr algn="l"/>
            <a:r>
              <a:rPr lang="en-CA" dirty="0"/>
              <a:t>● </a:t>
            </a:r>
            <a:r>
              <a:rPr lang="en-CA" dirty="0" smtClean="0">
                <a:solidFill>
                  <a:srgbClr val="FFFF00"/>
                </a:solidFill>
              </a:rPr>
              <a:t>Recharge access (10)</a:t>
            </a:r>
          </a:p>
          <a:p>
            <a:pPr algn="l"/>
            <a:r>
              <a:rPr lang="en-CA" dirty="0"/>
              <a:t>● </a:t>
            </a:r>
            <a:r>
              <a:rPr lang="en-CA" dirty="0" smtClean="0"/>
              <a:t>Poor acceleration </a:t>
            </a:r>
            <a:r>
              <a:rPr lang="en-CA" dirty="0" smtClean="0">
                <a:solidFill>
                  <a:srgbClr val="FFFF00"/>
                </a:solidFill>
              </a:rPr>
              <a:t>(6)</a:t>
            </a:r>
          </a:p>
          <a:p>
            <a:pPr algn="l"/>
            <a:r>
              <a:rPr lang="en-CA" dirty="0" smtClean="0"/>
              <a:t>● Too small </a:t>
            </a:r>
            <a:r>
              <a:rPr lang="en-CA" dirty="0" smtClean="0">
                <a:solidFill>
                  <a:srgbClr val="FFFF00"/>
                </a:solidFill>
              </a:rPr>
              <a:t>(3)</a:t>
            </a:r>
          </a:p>
          <a:p>
            <a:pPr algn="l"/>
            <a:r>
              <a:rPr lang="en-CA" dirty="0"/>
              <a:t>● </a:t>
            </a:r>
            <a:r>
              <a:rPr lang="en-CA" dirty="0" smtClean="0"/>
              <a:t>Recharge time </a:t>
            </a:r>
            <a:r>
              <a:rPr lang="en-CA" dirty="0" smtClean="0">
                <a:solidFill>
                  <a:srgbClr val="FFFF00"/>
                </a:solidFill>
              </a:rPr>
              <a:t>(2)</a:t>
            </a:r>
          </a:p>
          <a:p>
            <a:pPr algn="l"/>
            <a:r>
              <a:rPr lang="en-CA" dirty="0"/>
              <a:t>●</a:t>
            </a:r>
            <a:r>
              <a:rPr lang="en-CA" dirty="0" smtClean="0"/>
              <a:t> Lack of towing </a:t>
            </a:r>
            <a:r>
              <a:rPr lang="en-CA" dirty="0" smtClean="0">
                <a:solidFill>
                  <a:srgbClr val="FFFF00"/>
                </a:solidFill>
              </a:rPr>
              <a:t>(1)</a:t>
            </a:r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298417" y="2312241"/>
            <a:ext cx="2509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● Too restrictive </a:t>
            </a:r>
            <a:r>
              <a:rPr lang="en-CA" sz="1600" dirty="0" smtClean="0">
                <a:solidFill>
                  <a:srgbClr val="FFFF00"/>
                </a:solidFill>
              </a:rPr>
              <a:t>(4)</a:t>
            </a:r>
            <a:endParaRPr lang="en-CA" sz="1600" dirty="0">
              <a:solidFill>
                <a:srgbClr val="FFFF00"/>
              </a:solidFill>
            </a:endParaRPr>
          </a:p>
          <a:p>
            <a:pPr algn="l"/>
            <a:r>
              <a:rPr lang="en-CA" sz="1600" dirty="0" smtClean="0"/>
              <a:t>● Requires change </a:t>
            </a:r>
            <a:r>
              <a:rPr lang="en-CA" sz="1600" dirty="0" smtClean="0">
                <a:solidFill>
                  <a:srgbClr val="FFFF00"/>
                </a:solidFill>
              </a:rPr>
              <a:t>(3)</a:t>
            </a:r>
            <a:endParaRPr lang="en-CA" sz="1600" dirty="0">
              <a:solidFill>
                <a:srgbClr val="FFFF00"/>
              </a:solidFill>
            </a:endParaRPr>
          </a:p>
          <a:p>
            <a:pPr algn="l"/>
            <a:endParaRPr lang="en-CA" sz="1600" dirty="0">
              <a:solidFill>
                <a:srgbClr val="FFFF00"/>
              </a:solidFill>
            </a:endParaRPr>
          </a:p>
          <a:p>
            <a:pPr algn="l"/>
            <a:endParaRPr lang="en-CA" sz="1600" dirty="0" smtClean="0">
              <a:solidFill>
                <a:srgbClr val="FFFF00"/>
              </a:solidFill>
            </a:endParaRPr>
          </a:p>
          <a:p>
            <a:pPr algn="l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</a:t>
            </a:r>
            <a:r>
              <a:rPr lang="en-CA" dirty="0"/>
              <a:t> </a:t>
            </a:r>
            <a:r>
              <a:rPr lang="en-CA" dirty="0" smtClean="0"/>
              <a:t>et al. (Under Review), </a:t>
            </a:r>
            <a:r>
              <a:rPr lang="en-CA" i="1" dirty="0" smtClean="0"/>
              <a:t>Ecological Economics</a:t>
            </a:r>
            <a:endParaRPr lang="en-CA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62732" y="5577776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rgbClr val="FFFF00"/>
                </a:solidFill>
              </a:rPr>
              <a:t>n = 21 interviews</a:t>
            </a:r>
            <a:endParaRPr lang="en-CA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62200" y="219233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81600" y="219233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 dirty="0">
              <a:latin typeface="Garamond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91200" y="13414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Symbolic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13063" y="1341438"/>
            <a:ext cx="165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Functional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438400" y="1963738"/>
            <a:ext cx="541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981200" y="2192338"/>
            <a:ext cx="0" cy="3200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0" y="2359025"/>
            <a:ext cx="1146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Private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28600" y="4264025"/>
            <a:ext cx="123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hlink"/>
                </a:solidFill>
                <a:latin typeface="Garamond" pitchFamily="18" charset="0"/>
              </a:rPr>
              <a:t>Societal</a:t>
            </a:r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2362200" y="3824288"/>
            <a:ext cx="28194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5181600" y="3824288"/>
            <a:ext cx="27432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dirty="0">
              <a:latin typeface="Garamond" pitchFamily="18" charset="0"/>
            </a:endParaRPr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440094" y="232326"/>
            <a:ext cx="822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Main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Controversies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range, recharge, cost</a:t>
            </a: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7117" y="4048823"/>
            <a:ext cx="2664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/>
              <a:t>● </a:t>
            </a:r>
            <a:r>
              <a:rPr lang="en-CA" sz="1600" u="sng" dirty="0">
                <a:solidFill>
                  <a:srgbClr val="FFFF00"/>
                </a:solidFill>
              </a:rPr>
              <a:t>Lifecycle impact?</a:t>
            </a:r>
            <a:r>
              <a:rPr lang="en-CA" sz="1600" dirty="0"/>
              <a:t> </a:t>
            </a:r>
            <a:r>
              <a:rPr lang="en-CA" sz="1600" dirty="0">
                <a:solidFill>
                  <a:srgbClr val="FFFF00"/>
                </a:solidFill>
              </a:rPr>
              <a:t>(17</a:t>
            </a:r>
            <a:r>
              <a:rPr lang="en-CA" sz="1600" dirty="0" smtClean="0">
                <a:solidFill>
                  <a:srgbClr val="FFFF00"/>
                </a:solidFill>
              </a:rPr>
              <a:t>)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CA" sz="1600" dirty="0" smtClean="0"/>
              <a:t>electricity source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CA" sz="1600" dirty="0" smtClean="0"/>
              <a:t>battery disposal</a:t>
            </a:r>
            <a:endParaRPr lang="en-CA" sz="1600" dirty="0"/>
          </a:p>
          <a:p>
            <a:pPr algn="l"/>
            <a:r>
              <a:rPr lang="en-CA" sz="1600" dirty="0" smtClean="0"/>
              <a:t>● Too quiet </a:t>
            </a:r>
            <a:r>
              <a:rPr lang="en-CA" sz="1600" dirty="0" smtClean="0">
                <a:solidFill>
                  <a:srgbClr val="FFFF00"/>
                </a:solidFill>
              </a:rPr>
              <a:t>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7117" y="2321701"/>
            <a:ext cx="250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● </a:t>
            </a:r>
            <a:r>
              <a:rPr lang="en-CA" sz="1600" dirty="0" smtClean="0">
                <a:solidFill>
                  <a:srgbClr val="FFFF00"/>
                </a:solidFill>
              </a:rPr>
              <a:t>Battery life? (8)</a:t>
            </a:r>
          </a:p>
          <a:p>
            <a:pPr algn="l"/>
            <a:r>
              <a:rPr lang="en-CA" sz="1600" dirty="0"/>
              <a:t>● </a:t>
            </a:r>
            <a:r>
              <a:rPr lang="en-CA" sz="1600" dirty="0" smtClean="0"/>
              <a:t>Public charging? </a:t>
            </a:r>
            <a:r>
              <a:rPr lang="en-CA" sz="1600" dirty="0" smtClean="0">
                <a:solidFill>
                  <a:srgbClr val="FFFF00"/>
                </a:solidFill>
              </a:rPr>
              <a:t>(6)</a:t>
            </a:r>
          </a:p>
          <a:p>
            <a:pPr algn="l"/>
            <a:r>
              <a:rPr lang="en-CA" sz="1600" dirty="0"/>
              <a:t>● </a:t>
            </a:r>
            <a:r>
              <a:rPr lang="en-CA" sz="1600" dirty="0" smtClean="0"/>
              <a:t>Fuel savings? </a:t>
            </a:r>
            <a:r>
              <a:rPr lang="en-CA" sz="1600" dirty="0" smtClean="0">
                <a:solidFill>
                  <a:srgbClr val="FFFF00"/>
                </a:solidFill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8417" y="2312241"/>
            <a:ext cx="25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 smtClean="0"/>
              <a:t>● Sporty? </a:t>
            </a:r>
            <a:r>
              <a:rPr lang="en-CA" sz="1600" dirty="0" smtClean="0">
                <a:solidFill>
                  <a:srgbClr val="FFFF00"/>
                </a:solidFill>
              </a:rPr>
              <a:t>(1)</a:t>
            </a:r>
            <a:endParaRPr lang="en-CA" sz="1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2732" y="5577776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rgbClr val="FFFF00"/>
                </a:solidFill>
              </a:rPr>
              <a:t>n = 21 interviews</a:t>
            </a:r>
            <a:endParaRPr lang="en-CA" sz="18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</a:t>
            </a:r>
            <a:r>
              <a:rPr lang="en-CA" dirty="0"/>
              <a:t> </a:t>
            </a:r>
            <a:r>
              <a:rPr lang="en-CA" dirty="0" smtClean="0"/>
              <a:t>et al. (Under Review), </a:t>
            </a:r>
            <a:r>
              <a:rPr lang="en-CA" i="1" dirty="0" smtClean="0"/>
              <a:t>Ecological Economics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343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How do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consumers </a:t>
            </a:r>
            <a:r>
              <a:rPr lang="en-US" sz="3600" u="sng" dirty="0" smtClean="0">
                <a:solidFill>
                  <a:srgbClr val="FFFF00"/>
                </a:solidFill>
              </a:rPr>
              <a:t>change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1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471488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2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Range anxiety? Many consumers are willing to </a:t>
            </a:r>
            <a:r>
              <a:rPr lang="en-US" sz="3200" u="sng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adapt</a:t>
            </a:r>
            <a:r>
              <a:rPr lang="en-US" sz="32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to limited “activity space”</a:t>
            </a:r>
          </a:p>
        </p:txBody>
      </p:sp>
      <p:pic>
        <p:nvPicPr>
          <p:cNvPr id="12290" name="Picture 2" descr="EV activity space San Die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7" y="1347295"/>
            <a:ext cx="816847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3312" y="6597976"/>
            <a:ext cx="697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100" dirty="0" smtClean="0">
                <a:solidFill>
                  <a:srgbClr val="FFFF00"/>
                </a:solidFill>
              </a:rPr>
              <a:t>Source</a:t>
            </a:r>
            <a:r>
              <a:rPr lang="en-CA" sz="1100" dirty="0" smtClean="0">
                <a:solidFill>
                  <a:schemeClr val="bg1"/>
                </a:solidFill>
              </a:rPr>
              <a:t>: Axsen et al. (2011), Chap. 2 in </a:t>
            </a:r>
            <a:r>
              <a:rPr lang="en-CA" sz="1100" i="1" dirty="0" smtClean="0">
                <a:solidFill>
                  <a:schemeClr val="bg1"/>
                </a:solidFill>
              </a:rPr>
              <a:t>STEPS: A Research Summary for Decision Makers</a:t>
            </a:r>
            <a:endParaRPr lang="en-CA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29208" y="256884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Perceptions of EVs were largely influenced by </a:t>
            </a:r>
            <a:r>
              <a:rPr lang="en-US" sz="24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social interactions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as well through </a:t>
            </a:r>
            <a:r>
              <a:rPr lang="en-US" sz="24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using the EV</a:t>
            </a: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and </a:t>
            </a:r>
            <a:r>
              <a:rPr lang="en-US" sz="24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media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710986"/>
              </p:ext>
            </p:extLst>
          </p:nvPr>
        </p:nvGraphicFramePr>
        <p:xfrm>
          <a:off x="1455576" y="1380930"/>
          <a:ext cx="6747129" cy="471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173" y="2415602"/>
            <a:ext cx="1369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# of </a:t>
            </a:r>
            <a:br>
              <a:rPr lang="en-CA" sz="1600" dirty="0" smtClean="0"/>
            </a:br>
            <a:r>
              <a:rPr lang="en-CA" sz="1600" dirty="0" smtClean="0">
                <a:solidFill>
                  <a:srgbClr val="FFFF00"/>
                </a:solidFill>
              </a:rPr>
              <a:t>high-</a:t>
            </a:r>
          </a:p>
          <a:p>
            <a:r>
              <a:rPr lang="en-CA" sz="1600" dirty="0" smtClean="0">
                <a:solidFill>
                  <a:srgbClr val="FFFF00"/>
                </a:solidFill>
              </a:rPr>
              <a:t>influence</a:t>
            </a:r>
          </a:p>
          <a:p>
            <a:r>
              <a:rPr lang="en-CA" sz="1600" dirty="0" smtClean="0"/>
              <a:t>experiences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426818" y="3398426"/>
            <a:ext cx="1270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FFFF00"/>
                </a:solidFill>
              </a:rPr>
              <a:t>6 mention</a:t>
            </a:r>
            <a:br>
              <a:rPr lang="en-CA" sz="1600" dirty="0" smtClean="0">
                <a:solidFill>
                  <a:srgbClr val="FFFF00"/>
                </a:solidFill>
              </a:rPr>
            </a:br>
            <a:r>
              <a:rPr lang="en-CA" sz="1600" dirty="0" smtClean="0">
                <a:solidFill>
                  <a:srgbClr val="FFFF00"/>
                </a:solidFill>
              </a:rPr>
              <a:t>“Top Gear”</a:t>
            </a:r>
            <a:endParaRPr lang="en-CA" sz="16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7081935" y="3690814"/>
            <a:ext cx="344883" cy="6945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4021" y="6526684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</a:t>
            </a:r>
            <a:r>
              <a:rPr lang="en-CA" dirty="0"/>
              <a:t> </a:t>
            </a:r>
            <a:r>
              <a:rPr lang="en-CA" dirty="0" smtClean="0"/>
              <a:t>et al. (Under Review), </a:t>
            </a:r>
            <a:r>
              <a:rPr lang="en-CA" i="1" dirty="0" smtClean="0"/>
              <a:t>Ecological Economics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2109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351742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Many controversies surrounding electric mobility</a:t>
            </a:r>
          </a:p>
        </p:txBody>
      </p:sp>
      <p:sp>
        <p:nvSpPr>
          <p:cNvPr id="4099" name="Rectangle 13"/>
          <p:cNvSpPr>
            <a:spLocks noGrp="1"/>
          </p:cNvSpPr>
          <p:nvPr>
            <p:ph type="body" idx="4294967295"/>
          </p:nvPr>
        </p:nvSpPr>
        <p:spPr>
          <a:xfrm>
            <a:off x="433478" y="1523431"/>
            <a:ext cx="7675353" cy="40233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effectLst/>
              </a:rPr>
              <a:t>Technology:</a:t>
            </a:r>
          </a:p>
          <a:p>
            <a:pPr marL="858837" lvl="1" indent="-457200" eaLnBrk="1" hangingPunct="1">
              <a:lnSpc>
                <a:spcPct val="90000"/>
              </a:lnSpc>
            </a:pPr>
            <a:r>
              <a:rPr lang="en-US" b="0" dirty="0" smtClean="0">
                <a:effectLst/>
              </a:rPr>
              <a:t>Batteries are bad?</a:t>
            </a:r>
          </a:p>
          <a:p>
            <a:pPr marL="858837" lvl="1" indent="-457200" eaLnBrk="1" hangingPunct="1">
              <a:lnSpc>
                <a:spcPct val="90000"/>
              </a:lnSpc>
            </a:pPr>
            <a:r>
              <a:rPr lang="en-US" b="0" dirty="0" smtClean="0">
                <a:effectLst/>
              </a:rPr>
              <a:t>Electricity is dirty?</a:t>
            </a:r>
          </a:p>
          <a:p>
            <a:pPr marL="858837" lvl="1" indent="-457200" eaLnBrk="1" hangingPunct="1">
              <a:lnSpc>
                <a:spcPct val="90000"/>
              </a:lnSpc>
            </a:pPr>
            <a:r>
              <a:rPr lang="en-US" b="0" dirty="0">
                <a:effectLst/>
              </a:rPr>
              <a:t>Technology </a:t>
            </a:r>
            <a:r>
              <a:rPr lang="en-US" b="0" dirty="0" smtClean="0">
                <a:effectLst/>
              </a:rPr>
              <a:t>too </a:t>
            </a:r>
            <a:r>
              <a:rPr lang="en-US" b="0" dirty="0">
                <a:effectLst/>
              </a:rPr>
              <a:t>costly?</a:t>
            </a:r>
          </a:p>
          <a:p>
            <a:pPr marL="858837" lvl="1" indent="-457200" eaLnBrk="1" hangingPunct="1">
              <a:lnSpc>
                <a:spcPct val="90000"/>
              </a:lnSpc>
            </a:pPr>
            <a:r>
              <a:rPr lang="en-US" b="0" dirty="0" smtClean="0">
                <a:effectLst/>
              </a:rPr>
              <a:t>Not </a:t>
            </a:r>
            <a:r>
              <a:rPr lang="en-US" b="0" dirty="0">
                <a:effectLst/>
              </a:rPr>
              <a:t>enough chargers?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effectLst/>
              </a:rPr>
              <a:t>Behavior:</a:t>
            </a:r>
          </a:p>
          <a:p>
            <a:pPr marL="858837" lvl="1" indent="-457200" eaLnBrk="1" hangingPunct="1">
              <a:lnSpc>
                <a:spcPct val="90000"/>
              </a:lnSpc>
            </a:pPr>
            <a:r>
              <a:rPr lang="en-US" b="0" dirty="0">
                <a:effectLst/>
              </a:rPr>
              <a:t>Lack of Demand?</a:t>
            </a:r>
          </a:p>
          <a:p>
            <a:pPr marL="858837" lvl="1" indent="-457200" eaLnBrk="1" hangingPunct="1">
              <a:lnSpc>
                <a:spcPct val="90000"/>
              </a:lnSpc>
            </a:pPr>
            <a:r>
              <a:rPr lang="en-US" b="0" dirty="0" smtClean="0">
                <a:effectLst/>
              </a:rPr>
              <a:t>Does it “payback”?</a:t>
            </a:r>
          </a:p>
          <a:p>
            <a:pPr marL="858837" lvl="1" indent="-457200" eaLnBrk="1" hangingPunct="1">
              <a:lnSpc>
                <a:spcPct val="90000"/>
              </a:lnSpc>
            </a:pPr>
            <a:r>
              <a:rPr lang="en-US" b="0" dirty="0" smtClean="0">
                <a:effectLst/>
              </a:rPr>
              <a:t>Range anxiety?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66" y="2081211"/>
            <a:ext cx="3121572" cy="9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28625" y="528638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Theme: 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We need a </a:t>
            </a:r>
            <a:r>
              <a:rPr lang="en-US" i="1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dynamic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perspective on technology </a:t>
            </a:r>
            <a:r>
              <a:rPr lang="en-US" i="1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and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dirty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behaviour</a:t>
            </a:r>
            <a:endParaRPr lang="en-US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47450"/>
              </p:ext>
            </p:extLst>
          </p:nvPr>
        </p:nvGraphicFramePr>
        <p:xfrm>
          <a:off x="1183456" y="2495631"/>
          <a:ext cx="6776208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397"/>
                <a:gridCol w="2356886"/>
                <a:gridCol w="2701925"/>
              </a:tblGrid>
              <a:tr h="476164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Knowledge about</a:t>
                      </a:r>
                    </a:p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Today </a:t>
                      </a: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(Static)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Knowledge about</a:t>
                      </a:r>
                    </a:p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Future</a:t>
                      </a: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 (Dynamic)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3512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FFFF00"/>
                          </a:solidFill>
                        </a:rPr>
                        <a:t>Technology</a:t>
                      </a:r>
                      <a:br>
                        <a:rPr lang="en-CA" sz="2000" b="1" dirty="0" smtClean="0">
                          <a:solidFill>
                            <a:srgbClr val="FFFF00"/>
                          </a:solidFill>
                        </a:rPr>
                      </a:br>
                      <a:endParaRPr lang="en-C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HIGH</a:t>
                      </a:r>
                    </a:p>
                    <a:p>
                      <a:pPr algn="ctr"/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(Engineering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CA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baseline="0" dirty="0" smtClean="0">
                          <a:solidFill>
                            <a:srgbClr val="FFFF00"/>
                          </a:solidFill>
                        </a:rPr>
                        <a:t>MOD-</a:t>
                      </a:r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LOW</a:t>
                      </a:r>
                    </a:p>
                    <a:p>
                      <a:pPr algn="ctr"/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(Learning,</a:t>
                      </a:r>
                      <a:br>
                        <a:rPr lang="en-CA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R&amp;D)</a:t>
                      </a:r>
                    </a:p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rgbClr val="FFFF00"/>
                          </a:solidFill>
                        </a:rPr>
                        <a:t>Behaviour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LOW</a:t>
                      </a:r>
                    </a:p>
                    <a:p>
                      <a:pPr algn="ctr"/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(Surveys, interviews, markets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VERY LOW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(Experiments?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CA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16469" y="3247697"/>
            <a:ext cx="2049517" cy="10510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523187" y="3247697"/>
            <a:ext cx="2049517" cy="10510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016469" y="4451131"/>
            <a:ext cx="2154621" cy="10510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418083" y="4430110"/>
            <a:ext cx="2154621" cy="10510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6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What do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u="sng" dirty="0" smtClean="0">
                <a:solidFill>
                  <a:srgbClr val="FFFF00"/>
                </a:solidFill>
              </a:rPr>
              <a:t>consumers</a:t>
            </a:r>
            <a:r>
              <a:rPr lang="en-US" sz="3600" dirty="0" smtClean="0">
                <a:solidFill>
                  <a:srgbClr val="FFFF00"/>
                </a:solidFill>
              </a:rPr>
              <a:t> want?</a:t>
            </a:r>
          </a:p>
        </p:txBody>
      </p:sp>
    </p:spTree>
    <p:extLst>
      <p:ext uri="{BB962C8B-B14F-4D97-AF65-F5344CB8AC3E}">
        <p14:creationId xmlns:p14="http://schemas.microsoft.com/office/powerpoint/2010/main" val="2537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91787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3 ways for social interactions to </a:t>
            </a:r>
            <a:b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influence preferences</a:t>
            </a:r>
            <a:endParaRPr lang="en-US" sz="28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002" y="1941567"/>
            <a:ext cx="337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1) Diffusion: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  spread of EV </a:t>
            </a:r>
            <a:r>
              <a:rPr lang="en-CA" sz="2000" u="sng" dirty="0" smtClean="0"/>
              <a:t>information</a:t>
            </a:r>
            <a:endParaRPr lang="en-CA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72002" y="2979486"/>
            <a:ext cx="3631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>
                <a:solidFill>
                  <a:srgbClr val="FFFF00"/>
                </a:solidFill>
              </a:rPr>
              <a:t>2</a:t>
            </a:r>
            <a:r>
              <a:rPr lang="en-CA" sz="2000" dirty="0" smtClean="0">
                <a:solidFill>
                  <a:srgbClr val="FFFF00"/>
                </a:solidFill>
              </a:rPr>
              <a:t>) Translation: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  negotiate EV </a:t>
            </a:r>
            <a:r>
              <a:rPr lang="en-CA" sz="2000" u="sng" dirty="0" smtClean="0"/>
              <a:t>controversies</a:t>
            </a:r>
            <a:endParaRPr lang="en-CA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72002" y="4075157"/>
            <a:ext cx="3554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3) Reflexivity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  </a:t>
            </a:r>
            <a:r>
              <a:rPr lang="en-CA" sz="2000" dirty="0" smtClean="0"/>
              <a:t>relating EV to </a:t>
            </a:r>
            <a:r>
              <a:rPr lang="en-CA" sz="2000" u="sng" dirty="0" smtClean="0"/>
              <a:t>self-identity</a:t>
            </a:r>
            <a:r>
              <a:rPr lang="en-CA" sz="2000" dirty="0" smtClean="0"/>
              <a:t> </a:t>
            </a:r>
            <a:endParaRPr lang="en-CA" sz="2000" dirty="0"/>
          </a:p>
        </p:txBody>
      </p:sp>
      <p:sp>
        <p:nvSpPr>
          <p:cNvPr id="2" name="Oval 1"/>
          <p:cNvSpPr/>
          <p:nvPr/>
        </p:nvSpPr>
        <p:spPr>
          <a:xfrm>
            <a:off x="4206240" y="1941567"/>
            <a:ext cx="721895" cy="715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54365" y="212355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600" dirty="0" smtClean="0">
                <a:solidFill>
                  <a:srgbClr val="000000"/>
                </a:solidFill>
              </a:rPr>
              <a:t>Ben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82052" y="1941567"/>
            <a:ext cx="721895" cy="715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582052" y="2123554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600" dirty="0" smtClean="0">
                <a:solidFill>
                  <a:srgbClr val="000000"/>
                </a:solidFill>
              </a:rPr>
              <a:t>Jane</a:t>
            </a:r>
            <a:endParaRPr lang="en-CA" sz="16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2" idx="6"/>
            <a:endCxn id="9" idx="2"/>
          </p:cNvCxnSpPr>
          <p:nvPr/>
        </p:nvCxnSpPr>
        <p:spPr>
          <a:xfrm>
            <a:off x="4928135" y="2299067"/>
            <a:ext cx="165391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02355" y="1905025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600" dirty="0" smtClean="0">
                <a:solidFill>
                  <a:srgbClr val="FFFF00"/>
                </a:solidFill>
              </a:rPr>
              <a:t>“I drove an EV”</a:t>
            </a:r>
            <a:endParaRPr lang="en-CA" sz="1600" dirty="0"/>
          </a:p>
        </p:txBody>
      </p:sp>
      <p:sp>
        <p:nvSpPr>
          <p:cNvPr id="16" name="Oval 15"/>
          <p:cNvSpPr/>
          <p:nvPr/>
        </p:nvSpPr>
        <p:spPr>
          <a:xfrm>
            <a:off x="4204640" y="3094967"/>
            <a:ext cx="721895" cy="715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4178117" y="327695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600" dirty="0" smtClean="0">
                <a:solidFill>
                  <a:srgbClr val="000000"/>
                </a:solidFill>
              </a:rPr>
              <a:t>Clover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99702" y="3094967"/>
            <a:ext cx="721895" cy="715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6599702" y="327695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600" dirty="0" smtClean="0">
                <a:solidFill>
                  <a:srgbClr val="000000"/>
                </a:solidFill>
              </a:rPr>
              <a:t>Aiden</a:t>
            </a:r>
            <a:endParaRPr lang="en-CA" sz="16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16" idx="6"/>
            <a:endCxn id="18" idx="2"/>
          </p:cNvCxnSpPr>
          <p:nvPr/>
        </p:nvCxnSpPr>
        <p:spPr>
          <a:xfrm>
            <a:off x="4926535" y="3452467"/>
            <a:ext cx="1673167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50505" y="2885175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FFFF00"/>
                </a:solidFill>
              </a:rPr>
              <a:t>“Where will electricity </a:t>
            </a:r>
            <a:br>
              <a:rPr lang="en-CA" sz="1600" dirty="0" smtClean="0">
                <a:solidFill>
                  <a:srgbClr val="FFFF00"/>
                </a:solidFill>
              </a:rPr>
            </a:br>
            <a:r>
              <a:rPr lang="en-CA" sz="1600" dirty="0" smtClean="0">
                <a:solidFill>
                  <a:srgbClr val="FFFF00"/>
                </a:solidFill>
              </a:rPr>
              <a:t>come from?”</a:t>
            </a:r>
            <a:endParaRPr lang="en-CA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012857" y="204762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400" dirty="0"/>
              <a:t>63%</a:t>
            </a:r>
            <a:endParaRPr lang="en-CA" sz="24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7576995" y="1051401"/>
            <a:ext cx="1636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/>
              <a:t>Proportion</a:t>
            </a:r>
            <a:br>
              <a:rPr lang="en-CA" sz="2000" dirty="0" smtClean="0"/>
            </a:br>
            <a:r>
              <a:rPr lang="en-CA" sz="2000" dirty="0" smtClean="0"/>
              <a:t>observed</a:t>
            </a:r>
          </a:p>
          <a:p>
            <a:pPr algn="l"/>
            <a:r>
              <a:rPr lang="en-CA" sz="2000" u="sng" dirty="0" smtClean="0"/>
              <a:t>(UK study): </a:t>
            </a:r>
            <a:endParaRPr lang="en-CA" sz="20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8031728" y="320708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400" dirty="0" smtClean="0"/>
              <a:t>53</a:t>
            </a:r>
            <a:r>
              <a:rPr lang="en-CA" sz="2400" dirty="0"/>
              <a:t>%</a:t>
            </a:r>
            <a:endParaRPr lang="en-CA" sz="240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8056470" y="422904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400" dirty="0" smtClean="0"/>
              <a:t>7%</a:t>
            </a:r>
            <a:endParaRPr lang="en-CA" sz="2400" u="sng" dirty="0"/>
          </a:p>
        </p:txBody>
      </p:sp>
      <p:sp>
        <p:nvSpPr>
          <p:cNvPr id="28" name="Oval 27"/>
          <p:cNvSpPr/>
          <p:nvPr/>
        </p:nvSpPr>
        <p:spPr>
          <a:xfrm>
            <a:off x="4226406" y="4189798"/>
            <a:ext cx="721895" cy="715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4171890" y="4371785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600" dirty="0" err="1" smtClean="0">
                <a:solidFill>
                  <a:srgbClr val="000000"/>
                </a:solidFill>
              </a:rPr>
              <a:t>Callum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21468" y="4189798"/>
            <a:ext cx="721895" cy="715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6621468" y="4371785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600" dirty="0" smtClean="0">
                <a:solidFill>
                  <a:srgbClr val="000000"/>
                </a:solidFill>
              </a:rPr>
              <a:t>Eva</a:t>
            </a:r>
            <a:endParaRPr lang="en-CA" sz="1600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>
            <a:stCxn id="28" idx="6"/>
            <a:endCxn id="30" idx="2"/>
          </p:cNvCxnSpPr>
          <p:nvPr/>
        </p:nvCxnSpPr>
        <p:spPr>
          <a:xfrm>
            <a:off x="4948301" y="4547298"/>
            <a:ext cx="1673167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00778" y="4783043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FFFF00"/>
                </a:solidFill>
              </a:rPr>
              <a:t>“Do EVs fit with my</a:t>
            </a:r>
            <a:br>
              <a:rPr lang="en-CA" sz="1600" dirty="0" smtClean="0">
                <a:solidFill>
                  <a:srgbClr val="FFFF00"/>
                </a:solidFill>
              </a:rPr>
            </a:br>
            <a:r>
              <a:rPr lang="en-CA" sz="1600" dirty="0" smtClean="0">
                <a:solidFill>
                  <a:srgbClr val="FFFF00"/>
                </a:solidFill>
              </a:rPr>
              <a:t>lifestyle and friends?”</a:t>
            </a:r>
            <a:endParaRPr lang="en-CA" sz="1600" dirty="0"/>
          </a:p>
        </p:txBody>
      </p:sp>
      <p:sp>
        <p:nvSpPr>
          <p:cNvPr id="49" name="Curved Up Arrow 48"/>
          <p:cNvSpPr/>
          <p:nvPr/>
        </p:nvSpPr>
        <p:spPr>
          <a:xfrm rot="9861952" flipV="1">
            <a:off x="4311605" y="4801948"/>
            <a:ext cx="781389" cy="7395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</a:t>
            </a:r>
            <a:r>
              <a:rPr lang="en-CA" dirty="0"/>
              <a:t> </a:t>
            </a:r>
            <a:r>
              <a:rPr lang="en-CA" dirty="0" smtClean="0"/>
              <a:t>et al. (2013), </a:t>
            </a:r>
            <a:r>
              <a:rPr lang="en-CA" i="1" dirty="0" smtClean="0"/>
              <a:t>Ecological Economics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8662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8" grpId="0"/>
      <p:bldP spid="9" grpId="0" animBg="1"/>
      <p:bldP spid="10" grpId="0"/>
      <p:bldP spid="15" grpId="0"/>
      <p:bldP spid="16" grpId="0" animBg="1"/>
      <p:bldP spid="17" grpId="0"/>
      <p:bldP spid="18" grpId="0" animBg="1"/>
      <p:bldP spid="19" grpId="0"/>
      <p:bldP spid="21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3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2425699">
            <a:off x="-224263" y="1287338"/>
            <a:ext cx="6804958" cy="5187624"/>
          </a:xfrm>
          <a:prstGeom prst="ellipse">
            <a:avLst/>
          </a:prstGeom>
          <a:solidFill>
            <a:schemeClr val="bg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 rot="2425699">
            <a:off x="2680103" y="1341511"/>
            <a:ext cx="6804958" cy="4672809"/>
          </a:xfrm>
          <a:prstGeom prst="ellipse">
            <a:avLst/>
          </a:prstGeom>
          <a:solidFill>
            <a:schemeClr val="bg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12"/>
          <p:cNvSpPr>
            <a:spLocks noGrp="1"/>
          </p:cNvSpPr>
          <p:nvPr>
            <p:ph type="title" idx="4294967295"/>
          </p:nvPr>
        </p:nvSpPr>
        <p:spPr>
          <a:xfrm>
            <a:off x="199699" y="69685"/>
            <a:ext cx="8656011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Electric mobility as a socio-technical case study</a:t>
            </a:r>
            <a:endParaRPr lang="en-US" sz="28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9136" y="1991354"/>
            <a:ext cx="162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Batteries?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729" y="2129898"/>
            <a:ext cx="162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GHGs?</a:t>
            </a:r>
          </a:p>
        </p:txBody>
      </p:sp>
      <p:cxnSp>
        <p:nvCxnSpPr>
          <p:cNvPr id="6" name="Straight Connector 5"/>
          <p:cNvCxnSpPr>
            <a:endCxn id="67586" idx="0"/>
          </p:cNvCxnSpPr>
          <p:nvPr/>
        </p:nvCxnSpPr>
        <p:spPr>
          <a:xfrm>
            <a:off x="4527613" y="2558497"/>
            <a:ext cx="2" cy="594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55164" y="2558497"/>
            <a:ext cx="1127525" cy="594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3810" y="4485319"/>
            <a:ext cx="213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Recharge</a:t>
            </a:r>
          </a:p>
          <a:p>
            <a:r>
              <a:rPr lang="en-CA" sz="2000" dirty="0" smtClean="0"/>
              <a:t>infrastructure?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7744" y="2855800"/>
            <a:ext cx="162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Grid</a:t>
            </a:r>
            <a:br>
              <a:rPr lang="en-CA" sz="2000" dirty="0" smtClean="0"/>
            </a:br>
            <a:r>
              <a:rPr lang="en-CA" sz="2000" dirty="0" smtClean="0"/>
              <a:t>impacts?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58622" y="3162520"/>
            <a:ext cx="1212192" cy="484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038769" y="4094327"/>
            <a:ext cx="1155055" cy="509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255165" y="4641317"/>
            <a:ext cx="783604" cy="6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0066" y="5248014"/>
            <a:ext cx="162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Cost?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555145" y="4603532"/>
            <a:ext cx="0" cy="651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73786" y="5377490"/>
            <a:ext cx="162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Consumer</a:t>
            </a:r>
          </a:p>
          <a:p>
            <a:r>
              <a:rPr lang="en-CA" sz="1600" dirty="0" smtClean="0"/>
              <a:t>demand?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73416" y="5271937"/>
            <a:ext cx="171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Awareness and preferences?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217" y="4285501"/>
            <a:ext cx="171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Willingness to adapt?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89" y="2882846"/>
            <a:ext cx="204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Learning and social influence?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8127" y="1950704"/>
            <a:ext cx="204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A societal </a:t>
            </a:r>
            <a:br>
              <a:rPr lang="en-CA" sz="1600" dirty="0" smtClean="0"/>
            </a:br>
            <a:r>
              <a:rPr lang="en-CA" sz="1600" dirty="0" smtClean="0"/>
              <a:t>transition?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302386" y="2605700"/>
            <a:ext cx="1127525" cy="5946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901781" y="3200306"/>
            <a:ext cx="1212192" cy="484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881928" y="4132113"/>
            <a:ext cx="1155055" cy="509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722171" y="4641317"/>
            <a:ext cx="783604" cy="613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6" name="Picture 2" descr="http://www.blogcdn.com/www.autoblog.com/media/2009/08/nissan-leaf_lo_6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0193" r="4309" b="7156"/>
          <a:stretch/>
        </p:blipFill>
        <p:spPr bwMode="auto">
          <a:xfrm>
            <a:off x="2996607" y="3153103"/>
            <a:ext cx="3062015" cy="14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346099" y="1173823"/>
            <a:ext cx="209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Technology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2428" y="1173824"/>
            <a:ext cx="209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Behaviour</a:t>
            </a:r>
          </a:p>
        </p:txBody>
      </p:sp>
    </p:spTree>
    <p:extLst>
      <p:ext uri="{BB962C8B-B14F-4D97-AF65-F5344CB8AC3E}">
        <p14:creationId xmlns:p14="http://schemas.microsoft.com/office/powerpoint/2010/main" val="5181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 animBg="1"/>
      <p:bldP spid="3" grpId="0"/>
      <p:bldP spid="9" grpId="0"/>
      <p:bldP spid="13" grpId="0"/>
      <p:bldP spid="14" grpId="0"/>
      <p:bldP spid="22" grpId="0"/>
      <p:bldP spid="25" grpId="0"/>
      <p:bldP spid="27" grpId="0"/>
      <p:bldP spid="28" grpId="0"/>
      <p:bldP spid="29" grpId="0"/>
      <p:bldP spid="30" grpId="0"/>
      <p:bldP spid="37" grpId="0"/>
      <p:bldP spid="3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 sz="1800" b="0"/>
          </a:p>
        </p:txBody>
      </p:sp>
      <p:pic>
        <p:nvPicPr>
          <p:cNvPr id="12291" name="Picture 3" descr="Wood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712788"/>
            <a:ext cx="6983412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E-Dr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5983288"/>
            <a:ext cx="1162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1779588" y="547688"/>
            <a:ext cx="14287" cy="52149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113" y="2611438"/>
            <a:ext cx="1455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000000"/>
                </a:solidFill>
              </a:rPr>
              <a:t>Somewhat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Close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4813" y="1531938"/>
            <a:ext cx="101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0000"/>
                </a:solidFill>
              </a:rPr>
              <a:t>Casual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73038" y="769938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0000"/>
                </a:solidFill>
              </a:rPr>
              <a:t>Stranger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01825" y="3251200"/>
            <a:ext cx="1562100" cy="23034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546475" y="3251200"/>
            <a:ext cx="1233488" cy="23034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984375" y="782638"/>
            <a:ext cx="2384425" cy="2138362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862513" y="3825875"/>
            <a:ext cx="1152525" cy="82391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097588" y="3908425"/>
            <a:ext cx="1150937" cy="7413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591300" y="3003550"/>
            <a:ext cx="1644650" cy="1233488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333625" y="548163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00"/>
                </a:solidFill>
              </a:rPr>
              <a:t>Family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991100" y="45672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Distant</a:t>
            </a:r>
            <a:br>
              <a:rPr lang="en-US" sz="1800" b="0">
                <a:solidFill>
                  <a:srgbClr val="000000"/>
                </a:solidFill>
              </a:rPr>
            </a:br>
            <a:r>
              <a:rPr lang="en-US" sz="1800" b="0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149975" y="4540250"/>
            <a:ext cx="98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Former</a:t>
            </a:r>
            <a:br>
              <a:rPr lang="en-US" sz="1800" b="0">
                <a:solidFill>
                  <a:srgbClr val="000000"/>
                </a:solidFill>
              </a:rPr>
            </a:br>
            <a:r>
              <a:rPr lang="en-US" sz="1800" b="0">
                <a:solidFill>
                  <a:srgbClr val="000000"/>
                </a:solidFill>
              </a:rPr>
              <a:t>In-Laws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675063" y="54879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704013" y="2547938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Golf Buddies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541588" y="4016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Coworkers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7815263" y="4456113"/>
            <a:ext cx="13763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Girlfriend and Her Daughter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8270875" y="3168650"/>
            <a:ext cx="411163" cy="1316038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-63500" y="0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Social Proximity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to Billy</a:t>
            </a:r>
          </a:p>
        </p:txBody>
      </p:sp>
      <p:sp>
        <p:nvSpPr>
          <p:cNvPr id="12312" name="AutoShape 24"/>
          <p:cNvSpPr>
            <a:spLocks/>
          </p:cNvSpPr>
          <p:nvPr/>
        </p:nvSpPr>
        <p:spPr bwMode="auto">
          <a:xfrm>
            <a:off x="1439863" y="2247900"/>
            <a:ext cx="279400" cy="1503363"/>
          </a:xfrm>
          <a:prstGeom prst="leftBrace">
            <a:avLst>
              <a:gd name="adj1" fmla="val 4483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13" name="AutoShape 25"/>
          <p:cNvSpPr>
            <a:spLocks/>
          </p:cNvSpPr>
          <p:nvPr/>
        </p:nvSpPr>
        <p:spPr bwMode="auto">
          <a:xfrm>
            <a:off x="1449388" y="3927475"/>
            <a:ext cx="219075" cy="1550988"/>
          </a:xfrm>
          <a:prstGeom prst="leftBrace">
            <a:avLst>
              <a:gd name="adj1" fmla="val 58998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14" name="AutoShape 26"/>
          <p:cNvSpPr>
            <a:spLocks/>
          </p:cNvSpPr>
          <p:nvPr/>
        </p:nvSpPr>
        <p:spPr bwMode="auto">
          <a:xfrm>
            <a:off x="1390650" y="1501775"/>
            <a:ext cx="296863" cy="465138"/>
          </a:xfrm>
          <a:prstGeom prst="leftBrace">
            <a:avLst>
              <a:gd name="adj1" fmla="val 1305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15" name="AutoShape 27"/>
          <p:cNvSpPr>
            <a:spLocks/>
          </p:cNvSpPr>
          <p:nvPr/>
        </p:nvSpPr>
        <p:spPr bwMode="auto">
          <a:xfrm>
            <a:off x="1384300" y="749300"/>
            <a:ext cx="296863" cy="465138"/>
          </a:xfrm>
          <a:prstGeom prst="leftBrace">
            <a:avLst>
              <a:gd name="adj1" fmla="val 1305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54038" y="4256088"/>
            <a:ext cx="87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000000"/>
                </a:solidFill>
              </a:rPr>
              <a:t>Very</a:t>
            </a:r>
          </a:p>
          <a:p>
            <a:pPr algn="r" eaLnBrk="1" hangingPunct="1"/>
            <a:r>
              <a:rPr lang="en-US" sz="2000">
                <a:solidFill>
                  <a:srgbClr val="000000"/>
                </a:solidFill>
              </a:rPr>
              <a:t>Close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1833563" y="5778500"/>
            <a:ext cx="7239000" cy="10445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sz="3000" b="0">
                <a:solidFill>
                  <a:srgbClr val="000000"/>
                </a:solidFill>
                <a:cs typeface="Arial" charset="0"/>
              </a:rPr>
              <a:t>Billy Woods</a:t>
            </a:r>
          </a:p>
          <a:p>
            <a:endParaRPr lang="en-US" sz="3000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318" name="Picture 30" descr="MCj044049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821363"/>
            <a:ext cx="762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7891" name="Picture 3" descr="Wood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712788"/>
            <a:ext cx="6983412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5"/>
          <p:cNvSpPr>
            <a:spLocks noChangeShapeType="1"/>
          </p:cNvSpPr>
          <p:nvPr/>
        </p:nvSpPr>
        <p:spPr bwMode="auto">
          <a:xfrm flipH="1">
            <a:off x="1779588" y="547688"/>
            <a:ext cx="14287" cy="52149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9525" y="2611438"/>
            <a:ext cx="1455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Somewhat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Close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404813" y="1531938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Casual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73038" y="769938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Stranger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1901825" y="3251200"/>
            <a:ext cx="1562100" cy="23034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546475" y="3251200"/>
            <a:ext cx="1233488" cy="23034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984375" y="782638"/>
            <a:ext cx="2384425" cy="2138362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4862513" y="3825875"/>
            <a:ext cx="1152525" cy="82391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6097588" y="3908425"/>
            <a:ext cx="1150937" cy="7413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6591300" y="3003550"/>
            <a:ext cx="1644650" cy="1233488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2333625" y="548163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Family</a:t>
            </a:r>
          </a:p>
        </p:txBody>
      </p:sp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4991100" y="456723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Distant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6149975" y="454025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Former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In-Laws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3675063" y="54879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6704013" y="254793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Golf Buddies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2541588" y="40163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Coworkers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7815263" y="4456113"/>
            <a:ext cx="13763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Girlfriend and Her Daughter</a:t>
            </a:r>
          </a:p>
        </p:txBody>
      </p:sp>
      <p:sp>
        <p:nvSpPr>
          <p:cNvPr id="37909" name="Rectangle 22"/>
          <p:cNvSpPr>
            <a:spLocks noChangeArrowheads="1"/>
          </p:cNvSpPr>
          <p:nvPr/>
        </p:nvSpPr>
        <p:spPr bwMode="auto">
          <a:xfrm>
            <a:off x="8270875" y="3168650"/>
            <a:ext cx="411163" cy="1316038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Text Box 23"/>
          <p:cNvSpPr txBox="1">
            <a:spLocks noChangeArrowheads="1"/>
          </p:cNvSpPr>
          <p:nvPr/>
        </p:nvSpPr>
        <p:spPr bwMode="auto">
          <a:xfrm>
            <a:off x="-63500" y="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Social Proximity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to Billy</a:t>
            </a:r>
          </a:p>
        </p:txBody>
      </p:sp>
      <p:sp>
        <p:nvSpPr>
          <p:cNvPr id="37911" name="AutoShape 25"/>
          <p:cNvSpPr>
            <a:spLocks/>
          </p:cNvSpPr>
          <p:nvPr/>
        </p:nvSpPr>
        <p:spPr bwMode="auto">
          <a:xfrm>
            <a:off x="1439863" y="2247900"/>
            <a:ext cx="279400" cy="1503363"/>
          </a:xfrm>
          <a:prstGeom prst="leftBrace">
            <a:avLst>
              <a:gd name="adj1" fmla="val 4483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AutoShape 26"/>
          <p:cNvSpPr>
            <a:spLocks/>
          </p:cNvSpPr>
          <p:nvPr/>
        </p:nvSpPr>
        <p:spPr bwMode="auto">
          <a:xfrm>
            <a:off x="1449388" y="3927475"/>
            <a:ext cx="219075" cy="1550988"/>
          </a:xfrm>
          <a:prstGeom prst="leftBrace">
            <a:avLst>
              <a:gd name="adj1" fmla="val 58998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AutoShape 27"/>
          <p:cNvSpPr>
            <a:spLocks/>
          </p:cNvSpPr>
          <p:nvPr/>
        </p:nvSpPr>
        <p:spPr bwMode="auto">
          <a:xfrm>
            <a:off x="1390650" y="1501775"/>
            <a:ext cx="296863" cy="465138"/>
          </a:xfrm>
          <a:prstGeom prst="leftBrace">
            <a:avLst>
              <a:gd name="adj1" fmla="val 1305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AutoShape 28"/>
          <p:cNvSpPr>
            <a:spLocks/>
          </p:cNvSpPr>
          <p:nvPr/>
        </p:nvSpPr>
        <p:spPr bwMode="auto">
          <a:xfrm>
            <a:off x="1384300" y="749300"/>
            <a:ext cx="296863" cy="465138"/>
          </a:xfrm>
          <a:prstGeom prst="leftBrace">
            <a:avLst>
              <a:gd name="adj1" fmla="val 1305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Text Box 29"/>
          <p:cNvSpPr txBox="1">
            <a:spLocks noChangeArrowheads="1"/>
          </p:cNvSpPr>
          <p:nvPr/>
        </p:nvSpPr>
        <p:spPr bwMode="auto">
          <a:xfrm>
            <a:off x="552450" y="4256088"/>
            <a:ext cx="87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Very</a:t>
            </a:r>
          </a:p>
          <a:p>
            <a:pPr algn="r"/>
            <a:r>
              <a:rPr lang="en-US" sz="2000" b="1">
                <a:solidFill>
                  <a:srgbClr val="000000"/>
                </a:solidFill>
              </a:rPr>
              <a:t>Close</a:t>
            </a:r>
          </a:p>
        </p:txBody>
      </p:sp>
      <p:sp>
        <p:nvSpPr>
          <p:cNvPr id="37916" name="Rectangle 31"/>
          <p:cNvSpPr>
            <a:spLocks noChangeArrowheads="1"/>
          </p:cNvSpPr>
          <p:nvPr/>
        </p:nvSpPr>
        <p:spPr bwMode="auto">
          <a:xfrm>
            <a:off x="2600325" y="1868488"/>
            <a:ext cx="1758950" cy="3032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Jen, Fred, Kara</a:t>
            </a:r>
          </a:p>
        </p:txBody>
      </p:sp>
      <p:sp>
        <p:nvSpPr>
          <p:cNvPr id="37917" name="Rectangle 32"/>
          <p:cNvSpPr>
            <a:spLocks noChangeArrowheads="1"/>
          </p:cNvSpPr>
          <p:nvPr/>
        </p:nvSpPr>
        <p:spPr bwMode="auto">
          <a:xfrm>
            <a:off x="8016875" y="4264025"/>
            <a:ext cx="844550" cy="2889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Pat</a:t>
            </a:r>
          </a:p>
        </p:txBody>
      </p:sp>
      <p:sp>
        <p:nvSpPr>
          <p:cNvPr id="37918" name="Oval 33"/>
          <p:cNvSpPr>
            <a:spLocks noChangeArrowheads="1"/>
          </p:cNvSpPr>
          <p:nvPr/>
        </p:nvSpPr>
        <p:spPr bwMode="auto">
          <a:xfrm>
            <a:off x="5784850" y="279400"/>
            <a:ext cx="357188" cy="3571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Oval 34"/>
          <p:cNvSpPr>
            <a:spLocks noChangeArrowheads="1"/>
          </p:cNvSpPr>
          <p:nvPr/>
        </p:nvSpPr>
        <p:spPr bwMode="auto">
          <a:xfrm>
            <a:off x="5784850" y="685800"/>
            <a:ext cx="357188" cy="357188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Oval 35"/>
          <p:cNvSpPr>
            <a:spLocks noChangeArrowheads="1"/>
          </p:cNvSpPr>
          <p:nvPr/>
        </p:nvSpPr>
        <p:spPr bwMode="auto">
          <a:xfrm>
            <a:off x="5784850" y="1117600"/>
            <a:ext cx="357188" cy="35718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Text Box 36"/>
          <p:cNvSpPr txBox="1">
            <a:spLocks noChangeArrowheads="1"/>
          </p:cNvSpPr>
          <p:nvPr/>
        </p:nvSpPr>
        <p:spPr bwMode="auto">
          <a:xfrm>
            <a:off x="6181725" y="277813"/>
            <a:ext cx="2498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High Influence</a:t>
            </a:r>
          </a:p>
          <a:p>
            <a:endParaRPr lang="en-US" sz="600" b="1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0000"/>
                </a:solidFill>
              </a:rPr>
              <a:t>Moderate Influence</a:t>
            </a:r>
          </a:p>
          <a:p>
            <a:endParaRPr lang="en-US" sz="600" b="1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0000"/>
                </a:solidFill>
              </a:rPr>
              <a:t>Low Influence</a:t>
            </a:r>
          </a:p>
        </p:txBody>
      </p:sp>
      <p:sp>
        <p:nvSpPr>
          <p:cNvPr id="37922" name="Rectangle 37"/>
          <p:cNvSpPr>
            <a:spLocks noChangeArrowheads="1"/>
          </p:cNvSpPr>
          <p:nvPr/>
        </p:nvSpPr>
        <p:spPr bwMode="auto">
          <a:xfrm>
            <a:off x="5688013" y="201613"/>
            <a:ext cx="2882900" cy="133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923" name="Picture 38" descr="E-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275" y="5911850"/>
            <a:ext cx="1162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4" name="Rectangle 39"/>
          <p:cNvSpPr>
            <a:spLocks noChangeArrowheads="1"/>
          </p:cNvSpPr>
          <p:nvPr/>
        </p:nvSpPr>
        <p:spPr bwMode="auto">
          <a:xfrm>
            <a:off x="1833563" y="5778500"/>
            <a:ext cx="7239000" cy="10445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000">
                <a:solidFill>
                  <a:srgbClr val="000000"/>
                </a:solidFill>
                <a:cs typeface="Arial" pitchFamily="34" charset="0"/>
              </a:rPr>
              <a:t>Billy Woods</a:t>
            </a:r>
          </a:p>
          <a:p>
            <a:pPr algn="ctr"/>
            <a:endParaRPr lang="en-US" sz="30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7925" name="Picture 40" descr="MCj04404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563" y="5821363"/>
            <a:ext cx="762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0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9939" name="Picture 3" descr="Wood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712788"/>
            <a:ext cx="6983412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016875" y="4264025"/>
            <a:ext cx="844550" cy="288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Pat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815263" y="4456113"/>
            <a:ext cx="13763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Girlfriend and Her Daughter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1779588" y="547688"/>
            <a:ext cx="14287" cy="52149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9525" y="2611438"/>
            <a:ext cx="1455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Somewhat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Close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04813" y="1531938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Casual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73038" y="769938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Stranger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901825" y="3251200"/>
            <a:ext cx="1562100" cy="23034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546475" y="3251200"/>
            <a:ext cx="1233488" cy="23034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984375" y="782638"/>
            <a:ext cx="2384425" cy="2138362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862513" y="3825875"/>
            <a:ext cx="1152525" cy="82391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097588" y="3908425"/>
            <a:ext cx="1150937" cy="741363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6591300" y="3003550"/>
            <a:ext cx="1644650" cy="1233488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333625" y="548163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Family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4991100" y="456723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Distant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149975" y="454025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Former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In-Laws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3675063" y="54879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Friends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704013" y="254793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Golf Buddies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2541588" y="40163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Coworkers</a:t>
            </a: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8270875" y="3168650"/>
            <a:ext cx="411163" cy="1316038"/>
          </a:xfrm>
          <a:prstGeom prst="rect">
            <a:avLst/>
          </a:prstGeom>
          <a:noFill/>
          <a:ln w="25400">
            <a:solidFill>
              <a:srgbClr val="C0C0C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-63500" y="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Social Proximity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to Billy</a:t>
            </a:r>
          </a:p>
        </p:txBody>
      </p:sp>
      <p:sp>
        <p:nvSpPr>
          <p:cNvPr id="39960" name="AutoShape 25"/>
          <p:cNvSpPr>
            <a:spLocks/>
          </p:cNvSpPr>
          <p:nvPr/>
        </p:nvSpPr>
        <p:spPr bwMode="auto">
          <a:xfrm>
            <a:off x="1439863" y="2247900"/>
            <a:ext cx="279400" cy="1503363"/>
          </a:xfrm>
          <a:prstGeom prst="leftBrace">
            <a:avLst>
              <a:gd name="adj1" fmla="val 4483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AutoShape 26"/>
          <p:cNvSpPr>
            <a:spLocks/>
          </p:cNvSpPr>
          <p:nvPr/>
        </p:nvSpPr>
        <p:spPr bwMode="auto">
          <a:xfrm>
            <a:off x="1449388" y="3927475"/>
            <a:ext cx="219075" cy="1550988"/>
          </a:xfrm>
          <a:prstGeom prst="leftBrace">
            <a:avLst>
              <a:gd name="adj1" fmla="val 58998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AutoShape 27"/>
          <p:cNvSpPr>
            <a:spLocks/>
          </p:cNvSpPr>
          <p:nvPr/>
        </p:nvSpPr>
        <p:spPr bwMode="auto">
          <a:xfrm>
            <a:off x="1390650" y="1501775"/>
            <a:ext cx="296863" cy="465138"/>
          </a:xfrm>
          <a:prstGeom prst="leftBrace">
            <a:avLst>
              <a:gd name="adj1" fmla="val 1305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AutoShape 28"/>
          <p:cNvSpPr>
            <a:spLocks/>
          </p:cNvSpPr>
          <p:nvPr/>
        </p:nvSpPr>
        <p:spPr bwMode="auto">
          <a:xfrm>
            <a:off x="1384300" y="749300"/>
            <a:ext cx="296863" cy="465138"/>
          </a:xfrm>
          <a:prstGeom prst="leftBrace">
            <a:avLst>
              <a:gd name="adj1" fmla="val 1305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Text Box 29"/>
          <p:cNvSpPr txBox="1">
            <a:spLocks noChangeArrowheads="1"/>
          </p:cNvSpPr>
          <p:nvPr/>
        </p:nvSpPr>
        <p:spPr bwMode="auto">
          <a:xfrm>
            <a:off x="552450" y="4256088"/>
            <a:ext cx="87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Very</a:t>
            </a:r>
          </a:p>
          <a:p>
            <a:pPr algn="r"/>
            <a:r>
              <a:rPr lang="en-US" sz="2000" b="1">
                <a:solidFill>
                  <a:srgbClr val="000000"/>
                </a:solidFill>
              </a:rPr>
              <a:t>Close</a:t>
            </a:r>
          </a:p>
        </p:txBody>
      </p:sp>
      <p:sp>
        <p:nvSpPr>
          <p:cNvPr id="39965" name="Rectangle 30"/>
          <p:cNvSpPr>
            <a:spLocks noChangeArrowheads="1"/>
          </p:cNvSpPr>
          <p:nvPr/>
        </p:nvSpPr>
        <p:spPr bwMode="auto">
          <a:xfrm>
            <a:off x="2351088" y="982663"/>
            <a:ext cx="844550" cy="288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Harry</a:t>
            </a:r>
          </a:p>
        </p:txBody>
      </p:sp>
      <p:sp>
        <p:nvSpPr>
          <p:cNvPr id="39966" name="Rectangle 31"/>
          <p:cNvSpPr>
            <a:spLocks noChangeArrowheads="1"/>
          </p:cNvSpPr>
          <p:nvPr/>
        </p:nvSpPr>
        <p:spPr bwMode="auto">
          <a:xfrm>
            <a:off x="1827213" y="3019425"/>
            <a:ext cx="7316787" cy="2771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32"/>
          <p:cNvSpPr>
            <a:spLocks noChangeShapeType="1"/>
          </p:cNvSpPr>
          <p:nvPr/>
        </p:nvSpPr>
        <p:spPr bwMode="auto">
          <a:xfrm flipV="1">
            <a:off x="5487988" y="4049713"/>
            <a:ext cx="561975" cy="19018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Rectangle 33"/>
          <p:cNvSpPr>
            <a:spLocks noChangeArrowheads="1"/>
          </p:cNvSpPr>
          <p:nvPr/>
        </p:nvSpPr>
        <p:spPr bwMode="auto">
          <a:xfrm>
            <a:off x="5360988" y="801688"/>
            <a:ext cx="3783012" cy="228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Rectangle 34"/>
          <p:cNvSpPr>
            <a:spLocks noChangeArrowheads="1"/>
          </p:cNvSpPr>
          <p:nvPr/>
        </p:nvSpPr>
        <p:spPr bwMode="auto">
          <a:xfrm>
            <a:off x="1979613" y="831850"/>
            <a:ext cx="1941512" cy="6365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Oval 35"/>
          <p:cNvSpPr>
            <a:spLocks noChangeArrowheads="1"/>
          </p:cNvSpPr>
          <p:nvPr/>
        </p:nvSpPr>
        <p:spPr bwMode="auto">
          <a:xfrm>
            <a:off x="5784850" y="279400"/>
            <a:ext cx="357188" cy="3571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Oval 36"/>
          <p:cNvSpPr>
            <a:spLocks noChangeArrowheads="1"/>
          </p:cNvSpPr>
          <p:nvPr/>
        </p:nvSpPr>
        <p:spPr bwMode="auto">
          <a:xfrm>
            <a:off x="5784850" y="685800"/>
            <a:ext cx="357188" cy="357188"/>
          </a:xfrm>
          <a:prstGeom prst="ellipse">
            <a:avLst/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Oval 37"/>
          <p:cNvSpPr>
            <a:spLocks noChangeArrowheads="1"/>
          </p:cNvSpPr>
          <p:nvPr/>
        </p:nvSpPr>
        <p:spPr bwMode="auto">
          <a:xfrm>
            <a:off x="5784850" y="1117600"/>
            <a:ext cx="357188" cy="35718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Text Box 38"/>
          <p:cNvSpPr txBox="1">
            <a:spLocks noChangeArrowheads="1"/>
          </p:cNvSpPr>
          <p:nvPr/>
        </p:nvSpPr>
        <p:spPr bwMode="auto">
          <a:xfrm>
            <a:off x="6181725" y="277813"/>
            <a:ext cx="2498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High Influence</a:t>
            </a:r>
          </a:p>
          <a:p>
            <a:endParaRPr lang="en-US" sz="600" b="1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0000"/>
                </a:solidFill>
              </a:rPr>
              <a:t>Moderate Influence</a:t>
            </a:r>
          </a:p>
          <a:p>
            <a:endParaRPr lang="en-US" sz="600" b="1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0000"/>
                </a:solidFill>
              </a:rPr>
              <a:t>Low Influence</a:t>
            </a:r>
          </a:p>
        </p:txBody>
      </p:sp>
      <p:sp>
        <p:nvSpPr>
          <p:cNvPr id="39974" name="Rectangle 39"/>
          <p:cNvSpPr>
            <a:spLocks noChangeArrowheads="1"/>
          </p:cNvSpPr>
          <p:nvPr/>
        </p:nvSpPr>
        <p:spPr bwMode="auto">
          <a:xfrm>
            <a:off x="5688013" y="201613"/>
            <a:ext cx="2882900" cy="133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Text Box 40"/>
          <p:cNvSpPr txBox="1">
            <a:spLocks noChangeArrowheads="1"/>
          </p:cNvSpPr>
          <p:nvPr/>
        </p:nvSpPr>
        <p:spPr bwMode="auto">
          <a:xfrm>
            <a:off x="5675299" y="2784475"/>
            <a:ext cx="16113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Polling others’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motives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(save money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or be green?)</a:t>
            </a:r>
          </a:p>
        </p:txBody>
      </p:sp>
      <p:sp>
        <p:nvSpPr>
          <p:cNvPr id="39976" name="Text Box 41"/>
          <p:cNvSpPr txBox="1">
            <a:spLocks noChangeArrowheads="1"/>
          </p:cNvSpPr>
          <p:nvPr/>
        </p:nvSpPr>
        <p:spPr bwMode="auto">
          <a:xfrm>
            <a:off x="2381306" y="4114800"/>
            <a:ext cx="32383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Towards </a:t>
            </a:r>
            <a:r>
              <a:rPr lang="en-US" sz="1600" b="1" dirty="0">
                <a:solidFill>
                  <a:srgbClr val="000000"/>
                </a:solidFill>
              </a:rPr>
              <a:t>Private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“all of (my coworkers) said if it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costs less, I’ll buy it…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…(so) I wouldn’t buy it just to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protect the environment”</a:t>
            </a:r>
          </a:p>
        </p:txBody>
      </p:sp>
      <p:sp>
        <p:nvSpPr>
          <p:cNvPr id="39977" name="Rectangle 42"/>
          <p:cNvSpPr>
            <a:spLocks noChangeArrowheads="1"/>
          </p:cNvSpPr>
          <p:nvPr/>
        </p:nvSpPr>
        <p:spPr bwMode="auto">
          <a:xfrm>
            <a:off x="2600325" y="1868488"/>
            <a:ext cx="1758950" cy="3032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Jen, Fred, Kara</a:t>
            </a:r>
          </a:p>
        </p:txBody>
      </p:sp>
      <p:sp>
        <p:nvSpPr>
          <p:cNvPr id="39978" name="Line 43"/>
          <p:cNvSpPr>
            <a:spLocks noChangeShapeType="1"/>
          </p:cNvSpPr>
          <p:nvPr/>
        </p:nvSpPr>
        <p:spPr bwMode="auto">
          <a:xfrm>
            <a:off x="4379913" y="2100263"/>
            <a:ext cx="1265237" cy="457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79" name="Picture 44" descr="E-Dr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925" y="2187575"/>
            <a:ext cx="1162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0" name="Rectangle 45"/>
          <p:cNvSpPr>
            <a:spLocks noChangeArrowheads="1"/>
          </p:cNvSpPr>
          <p:nvPr/>
        </p:nvSpPr>
        <p:spPr bwMode="auto">
          <a:xfrm>
            <a:off x="5672138" y="2139950"/>
            <a:ext cx="1595437" cy="188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Rectangle 48"/>
          <p:cNvSpPr>
            <a:spLocks noChangeArrowheads="1"/>
          </p:cNvSpPr>
          <p:nvPr/>
        </p:nvSpPr>
        <p:spPr bwMode="auto">
          <a:xfrm>
            <a:off x="1833563" y="5778500"/>
            <a:ext cx="7239000" cy="10445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000">
                <a:solidFill>
                  <a:srgbClr val="000000"/>
                </a:solidFill>
                <a:cs typeface="Arial" pitchFamily="34" charset="0"/>
              </a:rPr>
              <a:t>Billy Woods</a:t>
            </a:r>
          </a:p>
          <a:p>
            <a:pPr algn="ctr"/>
            <a:endParaRPr lang="en-US" sz="30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9982" name="Picture 49" descr="MCj04404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563" y="5821363"/>
            <a:ext cx="762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8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04963" y="389227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In some cases, a plug-in vehicle is a trial of a </a:t>
            </a:r>
            <a:r>
              <a:rPr lang="en-US" u="sng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new lifestyle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(e.g. becoming “green”)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92511" y="2328591"/>
            <a:ext cx="3200400" cy="320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47092" y="2328592"/>
            <a:ext cx="18277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Lifestyle Sectors</a:t>
            </a:r>
            <a:endParaRPr lang="en-US" sz="1600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844911" y="2709592"/>
            <a:ext cx="2895600" cy="457200"/>
          </a:xfrm>
          <a:prstGeom prst="rect">
            <a:avLst/>
          </a:prstGeom>
          <a:noFill/>
          <a:ln w="1270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44911" y="2785792"/>
            <a:ext cx="289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dirty="0" smtClean="0">
                <a:solidFill>
                  <a:srgbClr val="FFFF00"/>
                </a:solidFill>
              </a:rPr>
              <a:t>Green lifestyle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997311" y="3242992"/>
            <a:ext cx="274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01555" y="3302315"/>
            <a:ext cx="25378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Family-oriented lifestyle</a:t>
            </a:r>
            <a:endParaRPr lang="en-US" sz="1600" dirty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997311" y="4852609"/>
            <a:ext cx="274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038713" y="4920558"/>
            <a:ext cx="7088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Etc…</a:t>
            </a:r>
            <a:endParaRPr lang="en-US" sz="1600" dirty="0"/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2368911" y="439540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2368911" y="462400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997311" y="3823750"/>
            <a:ext cx="274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073161" y="3851900"/>
            <a:ext cx="24689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Rock climbing lifestyle</a:t>
            </a:r>
            <a:endParaRPr lang="en-US" sz="1600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434163" y="2257039"/>
            <a:ext cx="3200400" cy="328086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68096" y="2257040"/>
            <a:ext cx="16690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Green Lifestyle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586563" y="2629414"/>
            <a:ext cx="2895600" cy="457200"/>
          </a:xfrm>
          <a:prstGeom prst="rect">
            <a:avLst/>
          </a:prstGeom>
          <a:noFill/>
          <a:ln w="1270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86563" y="2705614"/>
            <a:ext cx="289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dirty="0" smtClean="0">
                <a:solidFill>
                  <a:srgbClr val="FFFF00"/>
                </a:solidFill>
              </a:rPr>
              <a:t>Driving a plug-in vehicle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738963" y="3162814"/>
            <a:ext cx="274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743207" y="3222137"/>
            <a:ext cx="11528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Recycling</a:t>
            </a:r>
            <a:endParaRPr lang="en-US" sz="1600" dirty="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738963" y="3696214"/>
            <a:ext cx="274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788991" y="3755537"/>
            <a:ext cx="25426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Buying organic produce</a:t>
            </a:r>
            <a:endParaRPr lang="en-US" sz="1600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5738963" y="4845168"/>
            <a:ext cx="274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780365" y="4913117"/>
            <a:ext cx="26451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Bus? Cycle? </a:t>
            </a:r>
            <a:r>
              <a:rPr lang="en-US" sz="1600" dirty="0" err="1" smtClean="0"/>
              <a:t>Vegeterian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7110563" y="438796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7110563" y="461656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40511" y="2265274"/>
            <a:ext cx="1693652" cy="448966"/>
          </a:xfrm>
          <a:prstGeom prst="line">
            <a:avLst/>
          </a:prstGeom>
          <a:ln w="254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40511" y="3171440"/>
            <a:ext cx="1693652" cy="2366464"/>
          </a:xfrm>
          <a:prstGeom prst="line">
            <a:avLst/>
          </a:prstGeom>
          <a:ln w="254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</a:t>
            </a:r>
            <a:r>
              <a:rPr lang="en-CA" dirty="0" smtClean="0"/>
              <a:t>Axsen et al. (2012), </a:t>
            </a:r>
            <a:r>
              <a:rPr lang="en-CA" i="1" dirty="0" smtClean="0"/>
              <a:t>Ecological Economics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4585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Vehicle prices vary substantially by vehicle type </a:t>
            </a:r>
            <a:r>
              <a:rPr lang="en-CA" sz="2400" dirty="0" smtClean="0">
                <a:solidFill>
                  <a:schemeClr val="tx1"/>
                </a:solidFill>
              </a:rPr>
              <a:t>(shown for sedan)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205360"/>
              </p:ext>
            </p:extLst>
          </p:nvPr>
        </p:nvGraphicFramePr>
        <p:xfrm>
          <a:off x="1215737" y="1548245"/>
          <a:ext cx="6722918" cy="467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5689" y="6550223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rgbClr val="0067B1"/>
                </a:solidFill>
              </a:rPr>
              <a:t>: </a:t>
            </a:r>
            <a:r>
              <a:rPr lang="en-CA" dirty="0" err="1" smtClean="0">
                <a:solidFill>
                  <a:srgbClr val="FFFFFF"/>
                </a:solidFill>
              </a:rPr>
              <a:t>Axsen</a:t>
            </a:r>
            <a:r>
              <a:rPr lang="en-CA" dirty="0" smtClean="0">
                <a:solidFill>
                  <a:srgbClr val="FFFFFF"/>
                </a:solidFill>
              </a:rPr>
              <a:t> and </a:t>
            </a:r>
            <a:r>
              <a:rPr lang="en-CA" dirty="0" err="1" smtClean="0">
                <a:solidFill>
                  <a:srgbClr val="FFFFFF"/>
                </a:solidFill>
              </a:rPr>
              <a:t>Kurani</a:t>
            </a:r>
            <a:r>
              <a:rPr lang="en-CA" dirty="0" smtClean="0">
                <a:solidFill>
                  <a:srgbClr val="FFFFFF"/>
                </a:solidFill>
              </a:rPr>
              <a:t>, Working Paper for </a:t>
            </a:r>
            <a:r>
              <a:rPr lang="en-CA" i="1" dirty="0" smtClean="0">
                <a:solidFill>
                  <a:srgbClr val="FFFFFF"/>
                </a:solidFill>
              </a:rPr>
              <a:t>Energy Policy</a:t>
            </a:r>
            <a:endParaRPr lang="en-CA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xsen\AppData\Local\Microsoft\Windows\Temporary Internet Files\Content.IE5\CJTR41BL\MC900440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3" y="5112000"/>
            <a:ext cx="1416057" cy="13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7215" y="3844089"/>
            <a:ext cx="1482890" cy="862025"/>
            <a:chOff x="4806720" y="142720"/>
            <a:chExt cx="2927985" cy="1632955"/>
          </a:xfrm>
        </p:grpSpPr>
        <p:sp>
          <p:nvSpPr>
            <p:cNvPr id="27" name="Rectangle 26"/>
            <p:cNvSpPr/>
            <p:nvPr/>
          </p:nvSpPr>
          <p:spPr>
            <a:xfrm>
              <a:off x="4806720" y="142720"/>
              <a:ext cx="2927985" cy="1630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053" y="418135"/>
              <a:ext cx="492656" cy="1357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7" descr="http://makestickersonline.com/images/attributes/Boy1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708" y="506353"/>
              <a:ext cx="714997" cy="126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6" b="10484"/>
            <a:stretch/>
          </p:blipFill>
          <p:spPr bwMode="auto">
            <a:xfrm>
              <a:off x="5749810" y="142721"/>
              <a:ext cx="790561" cy="1632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0" descr="http://makestickersonline.com/images/attributes/StickFamilyDad006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1" b="11721"/>
            <a:stretch/>
          </p:blipFill>
          <p:spPr bwMode="auto">
            <a:xfrm>
              <a:off x="4806720" y="142720"/>
              <a:ext cx="943090" cy="163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30" descr="MCj0440494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7" y="1732914"/>
            <a:ext cx="1176212" cy="14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2"/>
          <p:cNvSpPr>
            <a:spLocks noGrp="1"/>
          </p:cNvSpPr>
          <p:nvPr>
            <p:ph type="title" idx="4294967295"/>
          </p:nvPr>
        </p:nvSpPr>
        <p:spPr>
          <a:xfrm>
            <a:off x="428625" y="233363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  <a:effectLst/>
              </a:rPr>
              <a:t>Consumers are constantly trying connect technology with </a:t>
            </a:r>
            <a:r>
              <a:rPr lang="en-US" i="1" dirty="0" smtClean="0">
                <a:solidFill>
                  <a:srgbClr val="FFFF00"/>
                </a:solidFill>
                <a:effectLst/>
              </a:rPr>
              <a:t>lifestyle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and </a:t>
            </a:r>
            <a:r>
              <a:rPr lang="en-US" i="1" dirty="0" smtClean="0">
                <a:solidFill>
                  <a:srgbClr val="FFFF00"/>
                </a:solidFill>
                <a:effectLst/>
              </a:rPr>
              <a:t>self</a:t>
            </a:r>
            <a:endParaRPr lang="en-US" sz="24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590105" y="4981368"/>
            <a:ext cx="7415840" cy="1256580"/>
          </a:xfrm>
          <a:prstGeom prst="wedgeEllipseCallout">
            <a:avLst>
              <a:gd name="adj1" fmla="val -56362"/>
              <a:gd name="adj2" fmla="val 44883"/>
            </a:avLst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“I wanted to put my money in my beliefs…and buy a hybrid to promote the production of further hybrid cars.”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656239" y="3222785"/>
            <a:ext cx="7487761" cy="1638838"/>
          </a:xfrm>
          <a:prstGeom prst="wedgeEllipseCallout">
            <a:avLst>
              <a:gd name="adj1" fmla="val -63962"/>
              <a:gd name="adj2" fmla="val -5486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“When you’re driving a truck…someone in a Prius doesn’t normally wave at you. They may flip something at you, but it won’t be a wave.”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612277" y="1625770"/>
            <a:ext cx="7575684" cy="1499557"/>
          </a:xfrm>
          <a:prstGeom prst="wedgeEllipseCallout">
            <a:avLst>
              <a:gd name="adj1" fmla="val -59736"/>
              <a:gd name="adj2" fmla="val 21508"/>
            </a:avLst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“I asked them: why would you buy a hybrid? Mainly to protect the environment or from a consumer standpoint?...All of them said: if it costs less, I’ll buy it.”</a:t>
            </a: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28625" y="528638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Concluding with a </a:t>
            </a:r>
            <a:r>
              <a:rPr lang="en-US" i="1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dynamic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perspective</a:t>
            </a:r>
            <a:b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 electric mobility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01198"/>
              </p:ext>
            </p:extLst>
          </p:nvPr>
        </p:nvGraphicFramePr>
        <p:xfrm>
          <a:off x="421452" y="2369511"/>
          <a:ext cx="8522057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397"/>
                <a:gridCol w="3059430"/>
                <a:gridCol w="3745230"/>
              </a:tblGrid>
              <a:tr h="476164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Knowledge</a:t>
                      </a:r>
                      <a:r>
                        <a:rPr lang="en-CA" sz="2000" baseline="0" dirty="0" smtClean="0">
                          <a:solidFill>
                            <a:srgbClr val="FFFF00"/>
                          </a:solidFill>
                        </a:rPr>
                        <a:t> about</a:t>
                      </a:r>
                      <a:endParaRPr lang="en-CA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Today </a:t>
                      </a: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(Static)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Knowledge</a:t>
                      </a:r>
                      <a:r>
                        <a:rPr lang="en-CA" sz="2000" baseline="0" dirty="0" smtClean="0">
                          <a:solidFill>
                            <a:srgbClr val="FFFF00"/>
                          </a:solidFill>
                        </a:rPr>
                        <a:t> about</a:t>
                      </a:r>
                      <a:endParaRPr lang="en-CA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CA" sz="2000" dirty="0" smtClean="0">
                          <a:solidFill>
                            <a:srgbClr val="FFFF00"/>
                          </a:solidFill>
                        </a:rPr>
                        <a:t>Future </a:t>
                      </a:r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(Dynamic)</a:t>
                      </a:r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3512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FFFF00"/>
                          </a:solidFill>
                        </a:rPr>
                        <a:t>Technology</a:t>
                      </a:r>
                      <a:br>
                        <a:rPr lang="en-CA" sz="2000" b="1" dirty="0" smtClean="0">
                          <a:solidFill>
                            <a:srgbClr val="FFFF00"/>
                          </a:solidFill>
                        </a:rPr>
                      </a:br>
                      <a:endParaRPr lang="en-C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Expensive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Limited range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Grid impacts vary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Limited charging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CA" b="0" dirty="0" smtClean="0">
                          <a:solidFill>
                            <a:srgbClr val="FFFF00"/>
                          </a:solidFill>
                        </a:rPr>
                        <a:t>With supportive</a:t>
                      </a:r>
                      <a:r>
                        <a:rPr lang="en-CA" b="0" baseline="0" dirty="0" smtClean="0">
                          <a:solidFill>
                            <a:srgbClr val="FFFF00"/>
                          </a:solidFill>
                        </a:rPr>
                        <a:t> policy:</a:t>
                      </a:r>
                      <a:endParaRPr lang="en-CA" b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Costs will decline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Performance will advance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Decarbonize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electricity</a:t>
                      </a:r>
                      <a:endParaRPr lang="en-CA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More charging</a:t>
                      </a:r>
                    </a:p>
                  </a:txBody>
                  <a:tcPr>
                    <a:noFill/>
                  </a:tcPr>
                </a:tc>
              </a:tr>
              <a:tr h="42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rgbClr val="FFFF00"/>
                          </a:solidFill>
                        </a:rPr>
                        <a:t>Behaviour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Lack of awareness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Interest in simple PHEVs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Hom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e charging sufficient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Variety of motives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CA" b="0" dirty="0" smtClean="0">
                          <a:solidFill>
                            <a:srgbClr val="FFFF00"/>
                          </a:solidFill>
                        </a:rPr>
                        <a:t>With supportive policy: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exposure and demand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Start transition to further electrification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Develop new social norms</a:t>
                      </a:r>
                      <a:endParaRPr lang="en-CA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50694" y="3116317"/>
            <a:ext cx="3388809" cy="1371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218461" y="4550980"/>
            <a:ext cx="2837794" cy="11876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261232" y="4550980"/>
            <a:ext cx="3504397" cy="14294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5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351742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Summary of constraints and opportunities</a:t>
            </a:r>
          </a:p>
        </p:txBody>
      </p:sp>
      <p:sp>
        <p:nvSpPr>
          <p:cNvPr id="4099" name="Rectangle 13"/>
          <p:cNvSpPr>
            <a:spLocks noGrp="1"/>
          </p:cNvSpPr>
          <p:nvPr>
            <p:ph type="body" idx="4294967295"/>
          </p:nvPr>
        </p:nvSpPr>
        <p:spPr>
          <a:xfrm>
            <a:off x="315310" y="1239660"/>
            <a:ext cx="8586952" cy="47827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False constraints: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Battery costs and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Lack of public charging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Uncertain environment benefit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Consumer demand</a:t>
            </a:r>
          </a:p>
          <a:p>
            <a:pPr marL="0" indent="-5715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Real opportunities:</a:t>
            </a:r>
            <a:endParaRPr lang="en-US" sz="2000" dirty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Build awareness, consumer 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Match vehicle design to consumer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De-carbonize electrical grid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ffectLst/>
              </a:rPr>
              <a:t>Shift our culture of mobility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All this can be induced via policy (to an extent)</a:t>
            </a:r>
            <a:endParaRPr lang="en-US" sz="20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13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57200" y="351742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Idaho National Labs says that ~ 76% of charging occurs at home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34" y="3802066"/>
            <a:ext cx="4294188" cy="274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914"/>
            <a:ext cx="5884125" cy="35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17371" y="6545426"/>
            <a:ext cx="624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FFFF00"/>
                </a:solidFill>
              </a:rPr>
              <a:t>Source</a:t>
            </a:r>
            <a:r>
              <a:rPr lang="en-CA" dirty="0" smtClean="0">
                <a:solidFill>
                  <a:schemeClr val="bg1"/>
                </a:solidFill>
              </a:rPr>
              <a:t>: Idaho National Labs (2012)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899"/>
            <a:ext cx="8869344" cy="423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4"/>
          <p:cNvSpPr>
            <a:spLocks noGrp="1" noChangeArrowheads="1"/>
          </p:cNvSpPr>
          <p:nvPr>
            <p:ph type="title"/>
          </p:nvPr>
        </p:nvSpPr>
        <p:spPr>
          <a:xfrm>
            <a:off x="407505" y="2709726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. Watch out for alternative fuel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“hype”</a:t>
            </a:r>
          </a:p>
        </p:txBody>
      </p:sp>
    </p:spTree>
    <p:extLst>
      <p:ext uri="{BB962C8B-B14F-4D97-AF65-F5344CB8AC3E}">
        <p14:creationId xmlns:p14="http://schemas.microsoft.com/office/powerpoint/2010/main" val="1334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/>
          </p:cNvSpPr>
          <p:nvPr>
            <p:ph type="title" idx="4294967295"/>
          </p:nvPr>
        </p:nvSpPr>
        <p:spPr>
          <a:xfrm>
            <a:off x="141514" y="-39175"/>
            <a:ext cx="8714196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My research program at SFU: </a:t>
            </a:r>
            <a:b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Social and technical aspect of sustainability</a:t>
            </a:r>
            <a:endParaRPr lang="en-US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47540"/>
              </p:ext>
            </p:extLst>
          </p:nvPr>
        </p:nvGraphicFramePr>
        <p:xfrm>
          <a:off x="239486" y="1037771"/>
          <a:ext cx="8680992" cy="52952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3371"/>
                <a:gridCol w="1687286"/>
                <a:gridCol w="1529080"/>
                <a:gridCol w="1284513"/>
                <a:gridCol w="1393371"/>
                <a:gridCol w="1393371"/>
              </a:tblGrid>
              <a:tr h="333829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Topics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723295">
                <a:tc>
                  <a:txBody>
                    <a:bodyPr/>
                    <a:lstStyle/>
                    <a:p>
                      <a:endParaRPr lang="en-CA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CA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Sustainable</a:t>
                      </a:r>
                      <a:br>
                        <a:rPr lang="en-CA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(PEVs, grid)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Citizen</a:t>
                      </a: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acceptance</a:t>
                      </a: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energy</a:t>
                      </a:r>
                      <a:endParaRPr lang="en-CA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Policy design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“Green” values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and lifestyle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influence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23295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Surveys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US PHEV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 (CEC)</a:t>
                      </a:r>
                    </a:p>
                    <a:p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San Diego PEV </a:t>
                      </a:r>
                    </a:p>
                    <a:p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BMW Green E</a:t>
                      </a:r>
                    </a:p>
                    <a:p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Canada </a:t>
                      </a:r>
                      <a:r>
                        <a:rPr lang="en-CA" sz="1200" baseline="0" dirty="0" err="1" smtClean="0">
                          <a:solidFill>
                            <a:srgbClr val="FFFF00"/>
                          </a:solidFill>
                        </a:rPr>
                        <a:t>ecoEII</a:t>
                      </a:r>
                      <a:endParaRPr lang="en-CA" sz="1200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Pipeline</a:t>
                      </a:r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 (BC/AB)</a:t>
                      </a:r>
                    </a:p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Canada</a:t>
                      </a:r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 policy </a:t>
                      </a:r>
                    </a:p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CCS in Alberta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“Energy Pulse”</a:t>
                      </a:r>
                      <a:endParaRPr lang="en-CA" sz="12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Canada lifestyle </a:t>
                      </a:r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UK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 workplace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23295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Interviews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Canada</a:t>
                      </a:r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rgbClr val="FFFF00"/>
                          </a:solidFill>
                        </a:rPr>
                        <a:t>ecoEII</a:t>
                      </a:r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Pipeline/LNG</a:t>
                      </a:r>
                      <a:endParaRPr lang="en-CA" sz="12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CA PHEV demo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Lifestyle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CA PHEV demo</a:t>
                      </a:r>
                    </a:p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UK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 workplace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23295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modeling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PEV Grid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 impacts </a:t>
                      </a:r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Canada</a:t>
                      </a:r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rgbClr val="FFFF00"/>
                          </a:solidFill>
                        </a:rPr>
                        <a:t>ecoEII</a:t>
                      </a:r>
                      <a:endParaRPr lang="en-CA" sz="1200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Value of chargers</a:t>
                      </a:r>
                    </a:p>
                    <a:p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PEV forecast </a:t>
                      </a:r>
                    </a:p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Tech-policy</a:t>
                      </a:r>
                    </a:p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LCFS in BC</a:t>
                      </a:r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Neighbour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 effect </a:t>
                      </a:r>
                    </a:p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23295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Qualitative</a:t>
                      </a: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Methods (e.g. media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analysis)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BC</a:t>
                      </a:r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 Smart Grid </a:t>
                      </a:r>
                    </a:p>
                    <a:p>
                      <a:r>
                        <a:rPr lang="en-CA" sz="1200" baseline="0" dirty="0" smtClean="0">
                          <a:solidFill>
                            <a:srgbClr val="FFFF00"/>
                          </a:solidFill>
                        </a:rPr>
                        <a:t>Hy</a:t>
                      </a:r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pe cycle</a:t>
                      </a:r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Pipeline/LNG</a:t>
                      </a:r>
                      <a:endParaRPr lang="en-CA" sz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rgbClr val="FFFF00"/>
                          </a:solidFill>
                        </a:rPr>
                        <a:t>ZEV analysis</a:t>
                      </a:r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0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/>
          </p:cNvSpPr>
          <p:nvPr>
            <p:ph type="title" idx="4294967295"/>
          </p:nvPr>
        </p:nvSpPr>
        <p:spPr>
          <a:xfrm>
            <a:off x="428625" y="388784"/>
            <a:ext cx="8229600" cy="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Understanding technical transitions… </a:t>
            </a:r>
            <a:br>
              <a:rPr lang="en-US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We need a </a:t>
            </a:r>
            <a:r>
              <a:rPr lang="en-US" sz="2800" i="1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dynamic</a:t>
            </a:r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perspective on </a:t>
            </a:r>
            <a:b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technology </a:t>
            </a:r>
            <a:r>
              <a:rPr lang="en-US" sz="2800" i="1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and</a:t>
            </a:r>
            <a:r>
              <a:rPr lang="en-US" sz="28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2800" dirty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behaviour</a:t>
            </a:r>
            <a:endParaRPr lang="en-US" sz="280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>
            <a:off x="2162522" y="3463963"/>
            <a:ext cx="5324799" cy="1689398"/>
          </a:xfrm>
          <a:prstGeom prst="ellipse">
            <a:avLst/>
          </a:prstGeom>
          <a:solidFill>
            <a:schemeClr val="bg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162522" y="2345167"/>
            <a:ext cx="5324799" cy="1396802"/>
          </a:xfrm>
          <a:prstGeom prst="ellipse">
            <a:avLst/>
          </a:prstGeom>
          <a:solidFill>
            <a:schemeClr val="bg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63075" y="2521465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Our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technical</a:t>
            </a:r>
          </a:p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knowledge: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71" y="3913796"/>
            <a:ext cx="1624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>
                <a:solidFill>
                  <a:srgbClr val="FFFF00"/>
                </a:solidFill>
              </a:rPr>
              <a:t>Our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behavioural</a:t>
            </a:r>
            <a:br>
              <a:rPr lang="en-CA" sz="2000" dirty="0" smtClean="0">
                <a:solidFill>
                  <a:srgbClr val="FFFF00"/>
                </a:solidFill>
              </a:rPr>
            </a:br>
            <a:r>
              <a:rPr lang="en-CA" sz="2000" dirty="0" smtClean="0">
                <a:solidFill>
                  <a:srgbClr val="FFFF00"/>
                </a:solidFill>
              </a:rPr>
              <a:t>knowledge: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4125" y="2660210"/>
            <a:ext cx="100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/>
              <a:t>Today</a:t>
            </a:r>
            <a:r>
              <a:rPr lang="en-CA" sz="20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CA" sz="2000" dirty="0" smtClean="0">
                <a:solidFill>
                  <a:srgbClr val="FFFF00"/>
                </a:solidFill>
              </a:rPr>
              <a:t>High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4125" y="3954719"/>
            <a:ext cx="100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 smtClean="0"/>
              <a:t>Today</a:t>
            </a:r>
            <a:r>
              <a:rPr lang="en-CA" sz="20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CA" sz="2000" dirty="0" smtClean="0">
                <a:solidFill>
                  <a:srgbClr val="FFFF00"/>
                </a:solidFill>
              </a:rPr>
              <a:t>Low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5525" y="2541961"/>
            <a:ext cx="1309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Future</a:t>
            </a:r>
            <a:br>
              <a:rPr lang="en-CA" sz="2000" dirty="0" smtClean="0"/>
            </a:br>
            <a:r>
              <a:rPr lang="en-CA" sz="2000" dirty="0" smtClean="0"/>
              <a:t>Change:</a:t>
            </a:r>
          </a:p>
          <a:p>
            <a:r>
              <a:rPr lang="en-CA" sz="2000" dirty="0" smtClean="0">
                <a:solidFill>
                  <a:srgbClr val="FFFF00"/>
                </a:solidFill>
              </a:rPr>
              <a:t>Mod-Low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21395" y="2778548"/>
            <a:ext cx="1200193" cy="61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5558701" y="3759403"/>
            <a:ext cx="1310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Future</a:t>
            </a:r>
            <a:br>
              <a:rPr lang="en-CA" sz="2000" dirty="0" smtClean="0"/>
            </a:br>
            <a:r>
              <a:rPr lang="en-CA" sz="2000" dirty="0" smtClean="0"/>
              <a:t>Change:</a:t>
            </a:r>
          </a:p>
          <a:p>
            <a:r>
              <a:rPr lang="en-CA" sz="2000" dirty="0" smtClean="0">
                <a:solidFill>
                  <a:srgbClr val="FFFF00"/>
                </a:solidFill>
              </a:rPr>
              <a:t>Very Low</a:t>
            </a:r>
            <a:endParaRPr lang="en-CA" sz="2000" dirty="0">
              <a:solidFill>
                <a:srgbClr val="FFFF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444699" y="3995990"/>
            <a:ext cx="1200193" cy="61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7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4" grpId="0" animBg="1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Media attention by AFV technology</a:t>
            </a:r>
            <a:endParaRPr lang="en-CA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6423719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Source: Melton, </a:t>
            </a:r>
            <a:r>
              <a:rPr lang="en-CA" sz="1200" b="0" i="1" dirty="0" err="1" smtClean="0">
                <a:solidFill>
                  <a:prstClr val="black"/>
                </a:solidFill>
                <a:latin typeface="Calibri"/>
              </a:rPr>
              <a:t>Axsen</a:t>
            </a: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en-CA" sz="1200" b="0" i="1" dirty="0" err="1" smtClean="0">
                <a:solidFill>
                  <a:prstClr val="black"/>
                </a:solidFill>
                <a:latin typeface="Calibri"/>
              </a:rPr>
              <a:t>Sperling</a:t>
            </a:r>
            <a:r>
              <a:rPr lang="en-CA" sz="1200" b="0" i="1" dirty="0" smtClean="0">
                <a:solidFill>
                  <a:prstClr val="black"/>
                </a:solidFill>
                <a:latin typeface="Calibri"/>
              </a:rPr>
              <a:t> (2014)</a:t>
            </a:r>
            <a:endParaRPr lang="en-CA" sz="1200" b="0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755576" y="1486426"/>
          <a:ext cx="750570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755576" y="1486426"/>
          <a:ext cx="750570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755576" y="1486426"/>
          <a:ext cx="750570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755576" y="1486426"/>
          <a:ext cx="750570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755576" y="1486426"/>
          <a:ext cx="750570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755576" y="1486426"/>
          <a:ext cx="750570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755576" y="1486426"/>
          <a:ext cx="7505700" cy="467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507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Apex">
  <a:themeElements>
    <a:clrScheme name="Custom 10">
      <a:dk1>
        <a:srgbClr val="0067B1"/>
      </a:dk1>
      <a:lt1>
        <a:srgbClr val="FFFFFF"/>
      </a:lt1>
      <a:dk2>
        <a:srgbClr val="0067B1"/>
      </a:dk2>
      <a:lt2>
        <a:srgbClr val="E1F2FF"/>
      </a:lt2>
      <a:accent1>
        <a:srgbClr val="7AC143"/>
      </a:accent1>
      <a:accent2>
        <a:srgbClr val="59A9F2"/>
      </a:accent2>
      <a:accent3>
        <a:srgbClr val="AAB8D5"/>
      </a:accent3>
      <a:accent4>
        <a:srgbClr val="DADADA"/>
      </a:accent4>
      <a:accent5>
        <a:srgbClr val="BEDDB0"/>
      </a:accent5>
      <a:accent6>
        <a:srgbClr val="5099DB"/>
      </a:accent6>
      <a:hlink>
        <a:srgbClr val="FFF100"/>
      </a:hlink>
      <a:folHlink>
        <a:srgbClr val="FF0000"/>
      </a:folHlink>
    </a:clrScheme>
    <a:fontScheme name="3_Ape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Apex 1">
        <a:dk1>
          <a:srgbClr val="59A9F2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F6FC6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C64B3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2">
        <a:dk1>
          <a:srgbClr val="59A9F2"/>
        </a:dk1>
        <a:lt1>
          <a:srgbClr val="FFFFFF"/>
        </a:lt1>
        <a:dk2>
          <a:srgbClr val="0000CC"/>
        </a:dk2>
        <a:lt2>
          <a:srgbClr val="DBF5F9"/>
        </a:lt2>
        <a:accent1>
          <a:srgbClr val="0F6FC6"/>
        </a:accent1>
        <a:accent2>
          <a:srgbClr val="0F6FC6"/>
        </a:accent2>
        <a:accent3>
          <a:srgbClr val="AAAAE2"/>
        </a:accent3>
        <a:accent4>
          <a:srgbClr val="DADADA"/>
        </a:accent4>
        <a:accent5>
          <a:srgbClr val="AABBDF"/>
        </a:accent5>
        <a:accent6>
          <a:srgbClr val="0C64B3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3">
        <a:dk1>
          <a:srgbClr val="59A9F2"/>
        </a:dk1>
        <a:lt1>
          <a:srgbClr val="FFFFFF"/>
        </a:lt1>
        <a:dk2>
          <a:srgbClr val="0000CC"/>
        </a:dk2>
        <a:lt2>
          <a:srgbClr val="DBF5F9"/>
        </a:lt2>
        <a:accent1>
          <a:srgbClr val="0F6FC6"/>
        </a:accent1>
        <a:accent2>
          <a:srgbClr val="0F6FC6"/>
        </a:accent2>
        <a:accent3>
          <a:srgbClr val="AAAAE2"/>
        </a:accent3>
        <a:accent4>
          <a:srgbClr val="DADADA"/>
        </a:accent4>
        <a:accent5>
          <a:srgbClr val="AABBDF"/>
        </a:accent5>
        <a:accent6>
          <a:srgbClr val="0C64B3"/>
        </a:accent6>
        <a:hlink>
          <a:srgbClr val="FFFF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4">
        <a:dk1>
          <a:srgbClr val="59A9F2"/>
        </a:dk1>
        <a:lt1>
          <a:srgbClr val="FFFFFF"/>
        </a:lt1>
        <a:dk2>
          <a:srgbClr val="0000CC"/>
        </a:dk2>
        <a:lt2>
          <a:srgbClr val="DBF5F9"/>
        </a:lt2>
        <a:accent1>
          <a:srgbClr val="0F6FC6"/>
        </a:accent1>
        <a:accent2>
          <a:srgbClr val="0F6FC6"/>
        </a:accent2>
        <a:accent3>
          <a:srgbClr val="AAAAE2"/>
        </a:accent3>
        <a:accent4>
          <a:srgbClr val="DADADA"/>
        </a:accent4>
        <a:accent5>
          <a:srgbClr val="AABBDF"/>
        </a:accent5>
        <a:accent6>
          <a:srgbClr val="0C64B3"/>
        </a:accent6>
        <a:hlink>
          <a:srgbClr val="FFFF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5">
        <a:dk1>
          <a:srgbClr val="59A9F2"/>
        </a:dk1>
        <a:lt1>
          <a:srgbClr val="FFFFFF"/>
        </a:lt1>
        <a:dk2>
          <a:srgbClr val="0000CC"/>
        </a:dk2>
        <a:lt2>
          <a:srgbClr val="DBF5F9"/>
        </a:lt2>
        <a:accent1>
          <a:srgbClr val="00CC00"/>
        </a:accent1>
        <a:accent2>
          <a:srgbClr val="0F6FC6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0C64B3"/>
        </a:accent6>
        <a:hlink>
          <a:srgbClr val="FFFF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6">
        <a:dk1>
          <a:srgbClr val="59A9F2"/>
        </a:dk1>
        <a:lt1>
          <a:srgbClr val="FFFFFF"/>
        </a:lt1>
        <a:dk2>
          <a:srgbClr val="0000CC"/>
        </a:dk2>
        <a:lt2>
          <a:srgbClr val="DBF5F9"/>
        </a:lt2>
        <a:accent1>
          <a:srgbClr val="00CC00"/>
        </a:accent1>
        <a:accent2>
          <a:srgbClr val="67B0F3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D9FDC"/>
        </a:accent6>
        <a:hlink>
          <a:srgbClr val="FFFF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7">
        <a:dk1>
          <a:srgbClr val="59A9F2"/>
        </a:dk1>
        <a:lt1>
          <a:srgbClr val="FFFFFF"/>
        </a:lt1>
        <a:dk2>
          <a:srgbClr val="0000CC"/>
        </a:dk2>
        <a:lt2>
          <a:srgbClr val="DBF5F9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F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8">
        <a:dk1>
          <a:srgbClr val="59A9F2"/>
        </a:dk1>
        <a:lt1>
          <a:srgbClr val="FFFFFF"/>
        </a:lt1>
        <a:dk2>
          <a:srgbClr val="0000CC"/>
        </a:dk2>
        <a:lt2>
          <a:srgbClr val="DBF5F9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9">
        <a:dk1>
          <a:srgbClr val="59A9F2"/>
        </a:dk1>
        <a:lt1>
          <a:srgbClr val="FFFFFF"/>
        </a:lt1>
        <a:dk2>
          <a:srgbClr val="0000CC"/>
        </a:dk2>
        <a:lt2>
          <a:srgbClr val="CCECFF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10">
        <a:dk1>
          <a:srgbClr val="59A9F2"/>
        </a:dk1>
        <a:lt1>
          <a:srgbClr val="FFFFFF"/>
        </a:lt1>
        <a:dk2>
          <a:srgbClr val="0000CC"/>
        </a:dk2>
        <a:lt2>
          <a:srgbClr val="E1F4FF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11">
        <a:dk1>
          <a:srgbClr val="FFCC00"/>
        </a:dk1>
        <a:lt1>
          <a:srgbClr val="FFFFFF"/>
        </a:lt1>
        <a:dk2>
          <a:srgbClr val="0000CC"/>
        </a:dk2>
        <a:lt2>
          <a:srgbClr val="E1F4FF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12">
        <a:dk1>
          <a:srgbClr val="FFCC00"/>
        </a:dk1>
        <a:lt1>
          <a:srgbClr val="FFFFFF"/>
        </a:lt1>
        <a:dk2>
          <a:srgbClr val="0000CC"/>
        </a:dk2>
        <a:lt2>
          <a:srgbClr val="E1FFE1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13">
        <a:dk1>
          <a:srgbClr val="FFCC00"/>
        </a:dk1>
        <a:lt1>
          <a:srgbClr val="FFFFFF"/>
        </a:lt1>
        <a:dk2>
          <a:srgbClr val="0000CC"/>
        </a:dk2>
        <a:lt2>
          <a:srgbClr val="E6FFE1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14">
        <a:dk1>
          <a:srgbClr val="FFCC00"/>
        </a:dk1>
        <a:lt1>
          <a:srgbClr val="FFFFFF"/>
        </a:lt1>
        <a:dk2>
          <a:srgbClr val="0000CC"/>
        </a:dk2>
        <a:lt2>
          <a:srgbClr val="E1F2FF"/>
        </a:lt2>
        <a:accent1>
          <a:srgbClr val="00CC00"/>
        </a:accent1>
        <a:accent2>
          <a:srgbClr val="59A9F2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15">
        <a:dk1>
          <a:srgbClr val="FFCC00"/>
        </a:dk1>
        <a:lt1>
          <a:srgbClr val="FFFFFF"/>
        </a:lt1>
        <a:dk2>
          <a:srgbClr val="0067B1"/>
        </a:dk2>
        <a:lt2>
          <a:srgbClr val="E1F2FF"/>
        </a:lt2>
        <a:accent1>
          <a:srgbClr val="00CC00"/>
        </a:accent1>
        <a:accent2>
          <a:srgbClr val="59A9F2"/>
        </a:accent2>
        <a:accent3>
          <a:srgbClr val="AAB8D5"/>
        </a:accent3>
        <a:accent4>
          <a:srgbClr val="DADADA"/>
        </a:accent4>
        <a:accent5>
          <a:srgbClr val="AAE2AA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ex 16">
        <a:dk1>
          <a:srgbClr val="FFCC00"/>
        </a:dk1>
        <a:lt1>
          <a:srgbClr val="FFFFFF"/>
        </a:lt1>
        <a:dk2>
          <a:srgbClr val="0067B1"/>
        </a:dk2>
        <a:lt2>
          <a:srgbClr val="E1F2FF"/>
        </a:lt2>
        <a:accent1>
          <a:srgbClr val="7AC143"/>
        </a:accent1>
        <a:accent2>
          <a:srgbClr val="59A9F2"/>
        </a:accent2>
        <a:accent3>
          <a:srgbClr val="AAB8D5"/>
        </a:accent3>
        <a:accent4>
          <a:srgbClr val="DADADA"/>
        </a:accent4>
        <a:accent5>
          <a:srgbClr val="BEDDB0"/>
        </a:accent5>
        <a:accent6>
          <a:srgbClr val="5099DB"/>
        </a:accent6>
        <a:hlink>
          <a:srgbClr val="FFF1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8744</TotalTime>
  <Words>3089</Words>
  <Application>Microsoft Office PowerPoint</Application>
  <PresentationFormat>On-screen Show (4:3)</PresentationFormat>
  <Paragraphs>836</Paragraphs>
  <Slides>81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3_Apex</vt:lpstr>
      <vt:lpstr>Default Design</vt:lpstr>
      <vt:lpstr>Office Theme</vt:lpstr>
      <vt:lpstr>1_Office Theme</vt:lpstr>
      <vt:lpstr>Chart</vt:lpstr>
      <vt:lpstr>PowerPoint Presentation</vt:lpstr>
      <vt:lpstr>My research program at SFU:  Social and technical aspect of sustainability</vt:lpstr>
      <vt:lpstr>Today’s Menu</vt:lpstr>
      <vt:lpstr>1.Why plug-in electric vehicles (PEVs)?</vt:lpstr>
      <vt:lpstr>Electric mobility may play an important role in deep GHG reductions</vt:lpstr>
      <vt:lpstr>Huge variety among plug-in vehicles</vt:lpstr>
      <vt:lpstr>Electric mobility as a socio-technical case study</vt:lpstr>
      <vt:lpstr>2. Watch out for alternative fuel “hype”</vt:lpstr>
      <vt:lpstr>Media attention by AFV technology</vt:lpstr>
      <vt:lpstr>Media attention and key trigger events for plug-in electric vehicles</vt:lpstr>
      <vt:lpstr>Evaluations and innovation activities for plug-in electric vehicles</vt:lpstr>
      <vt:lpstr>3. PEVs can have low  environmental impact</vt:lpstr>
      <vt:lpstr>EV batteries account for 7-15% of lifecycle environmental impacts </vt:lpstr>
      <vt:lpstr>PowerPoint Presentation</vt:lpstr>
      <vt:lpstr>PowerPoint Presentation</vt:lpstr>
      <vt:lpstr>PowerPoint Presentation</vt:lpstr>
      <vt:lpstr>4a. Consumers:  Low awareness</vt:lpstr>
      <vt:lpstr>Canadian PEV Survey (CPEVS 2013) n = 1754</vt:lpstr>
      <vt:lpstr>Confusion of innovations:  “How is each of the following vehicle fueled?</vt:lpstr>
      <vt:lpstr>4b. Consumers:  want  plug-in hybrid vehicles</vt:lpstr>
      <vt:lpstr>PowerPoint Presentation</vt:lpstr>
      <vt:lpstr>4c. Consumers:  variety of motives</vt:lpstr>
      <vt:lpstr>“PEV-enthusiasts” have very high willingness-to-pay – an extreme segment</vt:lpstr>
      <vt:lpstr>“PEV-oriented” segment is larger, with emphasis on PHEV designs</vt:lpstr>
      <vt:lpstr>PEV buyers can vary substantially by tech- and enviro- lifestyle</vt:lpstr>
      <vt:lpstr>PHEVs are most popular in all lifestyle segments. But motives differ…</vt:lpstr>
      <vt:lpstr>5. Recharge infrastructure</vt:lpstr>
      <vt:lpstr>Not enough chargers?</vt:lpstr>
      <vt:lpstr>66% of BC car buyers have Level 1 access 20% have Level 2 access</vt:lpstr>
      <vt:lpstr>Early market consumers can recharge with Level 1, mostly at home, at night</vt:lpstr>
      <vt:lpstr>Grid Impacts: without constraints, recharge demand will peak on weekday evening</vt:lpstr>
      <vt:lpstr>Additional workplace/public access will increase daytime load</vt:lpstr>
      <vt:lpstr>Forcing off-peak will reduce charging opportunities, but potentially benefit grid</vt:lpstr>
      <vt:lpstr>Test data shows that “time of use” pricing can easily change timing of PEV charging</vt:lpstr>
      <vt:lpstr>6. Should policy “force” PEVs…?</vt:lpstr>
      <vt:lpstr>The CIMS energy-economy model: Simulating dynamics in technology and behaviour</vt:lpstr>
      <vt:lpstr>A technology-specific policy may be cost-effective. Especially if you choose the right winner (PEVs in this case).</vt:lpstr>
      <vt:lpstr>A technology-specific policy can more quickly push a low-carbon through low-cost thresholds (see PEVs)</vt:lpstr>
      <vt:lpstr>Conclusions</vt:lpstr>
      <vt:lpstr>Conclusions:  Inducing a societal shift to PEVs</vt:lpstr>
      <vt:lpstr>Extras</vt:lpstr>
      <vt:lpstr>Directions for climate policy?</vt:lpstr>
      <vt:lpstr>Concluding with a dynamic perspective on electric mobility</vt:lpstr>
      <vt:lpstr>Future directions to study electric mobility</vt:lpstr>
      <vt:lpstr>5. Policy for PEVs…</vt:lpstr>
      <vt:lpstr>Directions for PEV policy? Technology neutral or specific? </vt:lpstr>
      <vt:lpstr>4) What about batteries?</vt:lpstr>
      <vt:lpstr>Are batteries ready for electric-vehicles?</vt:lpstr>
      <vt:lpstr>Batteries are ready for what people want: lower range PHEVs</vt:lpstr>
      <vt:lpstr>Connecting to “green” electricity</vt:lpstr>
      <vt:lpstr>Pairing renewables &amp; PEVs</vt:lpstr>
      <vt:lpstr>Pairing renewables &amp; PEVs</vt:lpstr>
      <vt:lpstr>Do you want Green Electricity with that?</vt:lpstr>
      <vt:lpstr>Preferences for electricity source when charging PEVs</vt:lpstr>
      <vt:lpstr>PowerPoint Presentation</vt:lpstr>
      <vt:lpstr>What motivates consumers?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consumers change?</vt:lpstr>
      <vt:lpstr>Range anxiety? Many consumers are willing to adapt to limited “activity space”</vt:lpstr>
      <vt:lpstr>Perceptions of EVs were largely influenced by social interactions, as well through using the EV, and media</vt:lpstr>
      <vt:lpstr>Many controversies surrounding electric mobility</vt:lpstr>
      <vt:lpstr>Theme: We need a dynamic perspective on technology and behaviour</vt:lpstr>
      <vt:lpstr>What do  consumers want?</vt:lpstr>
      <vt:lpstr>3 ways for social interactions to  influence preferences</vt:lpstr>
      <vt:lpstr>PowerPoint Presentation</vt:lpstr>
      <vt:lpstr>PowerPoint Presentation</vt:lpstr>
      <vt:lpstr>PowerPoint Presentation</vt:lpstr>
      <vt:lpstr>In some cases, a plug-in vehicle is a trial of a new lifestyle (e.g. becoming “green”)</vt:lpstr>
      <vt:lpstr>Vehicle prices vary substantially by vehicle type (shown for sedan)</vt:lpstr>
      <vt:lpstr>Consumers are constantly trying connect technology with lifestyle and self</vt:lpstr>
      <vt:lpstr>Concluding with a dynamic perspective on electric mobility</vt:lpstr>
      <vt:lpstr>Summary of constraints and opportunities</vt:lpstr>
      <vt:lpstr>Idaho National Labs says that ~ 76% of charging occurs at home</vt:lpstr>
      <vt:lpstr>PowerPoint Presentation</vt:lpstr>
      <vt:lpstr>My research program at SFU:  Social and technical aspect of sustainability</vt:lpstr>
      <vt:lpstr>Understanding technical transitions…  We need a dynamic perspective on  technology and behaviour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Plug-In 2009 Template</dc:title>
  <dc:creator>First Option</dc:creator>
  <cp:lastModifiedBy>Jonn Axsen</cp:lastModifiedBy>
  <cp:revision>393</cp:revision>
  <dcterms:created xsi:type="dcterms:W3CDTF">2009-04-03T23:05:41Z</dcterms:created>
  <dcterms:modified xsi:type="dcterms:W3CDTF">2014-08-20T08:27:55Z</dcterms:modified>
</cp:coreProperties>
</file>