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0"/>
    <p:sldMasterId id="2147483668" r:id="rId21"/>
    <p:sldMasterId id="2147483701" r:id="rId22"/>
  </p:sldMasterIdLst>
  <p:notesMasterIdLst>
    <p:notesMasterId r:id="rId31"/>
  </p:notesMasterIdLst>
  <p:handoutMasterIdLst>
    <p:handoutMasterId r:id="rId32"/>
  </p:handoutMasterIdLst>
  <p:sldIdLst>
    <p:sldId id="283" r:id="rId23"/>
    <p:sldId id="284" r:id="rId24"/>
    <p:sldId id="286" r:id="rId25"/>
    <p:sldId id="287" r:id="rId26"/>
    <p:sldId id="294" r:id="rId27"/>
    <p:sldId id="295" r:id="rId28"/>
    <p:sldId id="296" r:id="rId29"/>
    <p:sldId id="282" r:id="rId3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DDF"/>
    <a:srgbClr val="FFFFFF"/>
    <a:srgbClr val="D1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6C106-32A7-4574-A931-963412589F4F}" v="61" dt="2025-05-26T15:22:02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>
      <p:cViewPr varScale="1">
        <p:scale>
          <a:sx n="131" d="100"/>
          <a:sy n="131" d="100"/>
        </p:scale>
        <p:origin x="162" y="666"/>
      </p:cViewPr>
      <p:guideLst>
        <p:guide orient="horz" pos="2160"/>
        <p:guide pos="38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3240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3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argrét Kornelíusdóttir" userId="e6a453fa-49ce-416f-adad-1c5395f8da8f" providerId="ADAL" clId="{F3F6C106-32A7-4574-A931-963412589F4F}"/>
    <pc:docChg chg="undo custSel addSld modSld">
      <pc:chgData name="Anna Margrét Kornelíusdóttir" userId="e6a453fa-49ce-416f-adad-1c5395f8da8f" providerId="ADAL" clId="{F3F6C106-32A7-4574-A931-963412589F4F}" dt="2025-05-26T15:22:34.625" v="334" actId="20577"/>
      <pc:docMkLst>
        <pc:docMk/>
      </pc:docMkLst>
      <pc:sldChg chg="modSp mod">
        <pc:chgData name="Anna Margrét Kornelíusdóttir" userId="e6a453fa-49ce-416f-adad-1c5395f8da8f" providerId="ADAL" clId="{F3F6C106-32A7-4574-A931-963412589F4F}" dt="2025-05-26T15:18:22.373" v="245" actId="1076"/>
        <pc:sldMkLst>
          <pc:docMk/>
          <pc:sldMk cId="147791385" sldId="294"/>
        </pc:sldMkLst>
        <pc:spChg chg="mod">
          <ac:chgData name="Anna Margrét Kornelíusdóttir" userId="e6a453fa-49ce-416f-adad-1c5395f8da8f" providerId="ADAL" clId="{F3F6C106-32A7-4574-A931-963412589F4F}" dt="2025-05-26T15:18:22.373" v="245" actId="1076"/>
          <ac:spMkLst>
            <pc:docMk/>
            <pc:sldMk cId="147791385" sldId="294"/>
            <ac:spMk id="3" creationId="{A3458267-68C5-A29D-0CAF-C09C0DDAE3DA}"/>
          </ac:spMkLst>
        </pc:spChg>
      </pc:sldChg>
      <pc:sldChg chg="modSp mod">
        <pc:chgData name="Anna Margrét Kornelíusdóttir" userId="e6a453fa-49ce-416f-adad-1c5395f8da8f" providerId="ADAL" clId="{F3F6C106-32A7-4574-A931-963412589F4F}" dt="2025-05-26T15:12:10.930" v="41" actId="20577"/>
        <pc:sldMkLst>
          <pc:docMk/>
          <pc:sldMk cId="703126961" sldId="295"/>
        </pc:sldMkLst>
        <pc:spChg chg="mod">
          <ac:chgData name="Anna Margrét Kornelíusdóttir" userId="e6a453fa-49ce-416f-adad-1c5395f8da8f" providerId="ADAL" clId="{F3F6C106-32A7-4574-A931-963412589F4F}" dt="2025-05-26T15:12:10.930" v="41" actId="20577"/>
          <ac:spMkLst>
            <pc:docMk/>
            <pc:sldMk cId="703126961" sldId="295"/>
            <ac:spMk id="3" creationId="{E258581E-2EEB-36AA-E530-5F2C637304B1}"/>
          </ac:spMkLst>
        </pc:spChg>
      </pc:sldChg>
      <pc:sldChg chg="addSp delSp modSp new mod setBg">
        <pc:chgData name="Anna Margrét Kornelíusdóttir" userId="e6a453fa-49ce-416f-adad-1c5395f8da8f" providerId="ADAL" clId="{F3F6C106-32A7-4574-A931-963412589F4F}" dt="2025-05-26T15:22:34.625" v="334" actId="20577"/>
        <pc:sldMkLst>
          <pc:docMk/>
          <pc:sldMk cId="887244976" sldId="296"/>
        </pc:sldMkLst>
        <pc:spChg chg="mod">
          <ac:chgData name="Anna Margrét Kornelíusdóttir" userId="e6a453fa-49ce-416f-adad-1c5395f8da8f" providerId="ADAL" clId="{F3F6C106-32A7-4574-A931-963412589F4F}" dt="2025-05-26T15:22:34.625" v="334" actId="20577"/>
          <ac:spMkLst>
            <pc:docMk/>
            <pc:sldMk cId="887244976" sldId="296"/>
            <ac:spMk id="2" creationId="{D6988307-F3A9-0EBD-2A2E-AA22852BEDFE}"/>
          </ac:spMkLst>
        </pc:spChg>
        <pc:spChg chg="mod">
          <ac:chgData name="Anna Margrét Kornelíusdóttir" userId="e6a453fa-49ce-416f-adad-1c5395f8da8f" providerId="ADAL" clId="{F3F6C106-32A7-4574-A931-963412589F4F}" dt="2025-05-26T15:20:40.880" v="307" actId="20577"/>
          <ac:spMkLst>
            <pc:docMk/>
            <pc:sldMk cId="887244976" sldId="296"/>
            <ac:spMk id="3" creationId="{8229B897-EDD4-F622-5537-3E0BB380652A}"/>
          </ac:spMkLst>
        </pc:spChg>
        <pc:spChg chg="del">
          <ac:chgData name="Anna Margrét Kornelíusdóttir" userId="e6a453fa-49ce-416f-adad-1c5395f8da8f" providerId="ADAL" clId="{F3F6C106-32A7-4574-A931-963412589F4F}" dt="2025-05-26T15:16:13.922" v="145" actId="478"/>
          <ac:spMkLst>
            <pc:docMk/>
            <pc:sldMk cId="887244976" sldId="296"/>
            <ac:spMk id="4" creationId="{242A23B4-0496-AF9C-884E-3E76A4B2D4FE}"/>
          </ac:spMkLst>
        </pc:spChg>
        <pc:spChg chg="del">
          <ac:chgData name="Anna Margrét Kornelíusdóttir" userId="e6a453fa-49ce-416f-adad-1c5395f8da8f" providerId="ADAL" clId="{F3F6C106-32A7-4574-A931-963412589F4F}" dt="2025-05-26T15:20:19.567" v="287"/>
          <ac:spMkLst>
            <pc:docMk/>
            <pc:sldMk cId="887244976" sldId="296"/>
            <ac:spMk id="5" creationId="{79542F5D-84CD-D77D-5E84-FAB1CB27DAA6}"/>
          </ac:spMkLst>
        </pc:spChg>
        <pc:spChg chg="add del mod">
          <ac:chgData name="Anna Margrét Kornelíusdóttir" userId="e6a453fa-49ce-416f-adad-1c5395f8da8f" providerId="ADAL" clId="{F3F6C106-32A7-4574-A931-963412589F4F}" dt="2025-05-26T15:22:02.049" v="309"/>
          <ac:spMkLst>
            <pc:docMk/>
            <pc:sldMk cId="887244976" sldId="296"/>
            <ac:spMk id="5" creationId="{AE18C4E6-1FF9-726B-AB34-5E5222D0C6AC}"/>
          </ac:spMkLst>
        </pc:spChg>
        <pc:picChg chg="add del mod">
          <ac:chgData name="Anna Margrét Kornelíusdóttir" userId="e6a453fa-49ce-416f-adad-1c5395f8da8f" providerId="ADAL" clId="{F3F6C106-32A7-4574-A931-963412589F4F}" dt="2025-05-26T15:21:54.042" v="308" actId="478"/>
          <ac:picMkLst>
            <pc:docMk/>
            <pc:sldMk cId="887244976" sldId="296"/>
            <ac:picMk id="6" creationId="{1CEA1D3B-0174-3F66-CC71-8258726574FA}"/>
          </ac:picMkLst>
        </pc:picChg>
        <pc:picChg chg="add mod">
          <ac:chgData name="Anna Margrét Kornelíusdóttir" userId="e6a453fa-49ce-416f-adad-1c5395f8da8f" providerId="ADAL" clId="{F3F6C106-32A7-4574-A931-963412589F4F}" dt="2025-05-26T15:22:02.082" v="321" actId="18654"/>
          <ac:picMkLst>
            <pc:docMk/>
            <pc:sldMk cId="887244976" sldId="296"/>
            <ac:picMk id="8" creationId="{9D0FD579-56BB-4507-B157-D07828BFDF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69C92-FA1F-4431-B9E0-2DF11C450AA3}" type="datetimeFigureOut">
              <a:rPr lang="is-IS" smtClean="0"/>
              <a:t>26.5.2025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44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296C2-FE7D-4628-9B62-3A817EAF10AD}" type="datetimeFigureOut">
              <a:rPr lang="is-IS" smtClean="0"/>
              <a:t>26.5.2025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E354C-2E58-440F-B500-44883D3C74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2189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922473" cy="685800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6000" y="1592262"/>
            <a:ext cx="4707176" cy="3276737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72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stutt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91964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C1528DA-713F-B9BD-339A-75F3CDBCCA2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4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23AE1EE-8A29-05DD-B647-B17924AF0C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56001" y="1592792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11080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end_slide_0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6D22-14C6-4D73-DBC3-27565CFA5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2799000"/>
            <a:ext cx="5040000" cy="1710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is-IS" dirty="0" err="1"/>
              <a:t>Milliglæra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1507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end_slide_0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3FD4-F2F8-FA14-D0CD-D948CD5F5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2799000"/>
            <a:ext cx="4770000" cy="1395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 err="1"/>
              <a:t>Milliglæra</a:t>
            </a:r>
            <a:r>
              <a:rPr lang="is-IS" dirty="0"/>
              <a:t>/</a:t>
            </a:r>
            <a:br>
              <a:rPr lang="is-IS" dirty="0"/>
            </a:br>
            <a:r>
              <a:rPr lang="is-IS" dirty="0"/>
              <a:t>kveðjuglæra</a:t>
            </a:r>
          </a:p>
        </p:txBody>
      </p:sp>
    </p:spTree>
    <p:extLst>
      <p:ext uri="{BB962C8B-B14F-4D97-AF65-F5344CB8AC3E}">
        <p14:creationId xmlns:p14="http://schemas.microsoft.com/office/powerpoint/2010/main" val="21393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text_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1564" y="1614573"/>
            <a:ext cx="10422617" cy="479474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11564" y="2893513"/>
            <a:ext cx="3843240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805473" y="2893513"/>
            <a:ext cx="3858364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611563" y="223033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pic>
        <p:nvPicPr>
          <p:cNvPr id="4" name="Picture 3" descr="A black and white image of a black and white image of a black and white image of a black and white image of a black and white image of a black and white image of a black and&#10;&#10;Description automatically generated">
            <a:extLst>
              <a:ext uri="{FF2B5EF4-FFF2-40B4-BE49-F238E27FC236}">
                <a16:creationId xmlns:a16="http://schemas.microsoft.com/office/drawing/2014/main" id="{05E6DAE9-98D0-CBD9-84DA-961A56FCF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35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2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/3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43410"/>
            <a:ext cx="3713441" cy="32567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922473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40096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á ext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F6892A-B375-F1B5-A155-9EBF6FC53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413" y="1592263"/>
            <a:ext cx="9090149" cy="4794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970D494-F309-0F25-4FCF-B49A979E0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163" y="2889000"/>
            <a:ext cx="4320837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BC8C7CA-BA46-27C9-110C-DE25A354E2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6000" y="2889000"/>
            <a:ext cx="4500562" cy="339521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CA09ED9-775A-C249-A443-2B75BC20B0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76412" y="220802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is-IS" dirty="0"/>
              <a:t>Undirfyrirsögn</a:t>
            </a:r>
          </a:p>
        </p:txBody>
      </p:sp>
    </p:spTree>
    <p:extLst>
      <p:ext uri="{BB962C8B-B14F-4D97-AF65-F5344CB8AC3E}">
        <p14:creationId xmlns:p14="http://schemas.microsoft.com/office/powerpoint/2010/main" val="294671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2108" y="1594420"/>
            <a:ext cx="10422617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72107" y="2868460"/>
            <a:ext cx="3766459" cy="324424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950394" y="2867115"/>
            <a:ext cx="3713441" cy="324424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" y="2"/>
            <a:ext cx="3545919" cy="6857998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779335" y="2232870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9969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3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30882"/>
            <a:ext cx="3713441" cy="325676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7922473" cy="3927944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is-IS" dirty="0"/>
              <a:t>Picture 1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007459"/>
            <a:ext cx="4675367" cy="2850543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2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746930" y="4007459"/>
            <a:ext cx="3175543" cy="2850543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156082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3PIC_TEX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780778"/>
            <a:ext cx="3713441" cy="33444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927944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1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97017" y="1"/>
            <a:ext cx="3866824" cy="213909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2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997017" y="2214005"/>
            <a:ext cx="3866824" cy="4643996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50831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4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283688" y="1462005"/>
            <a:ext cx="4177723" cy="572741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367167" y="2717371"/>
            <a:ext cx="4094245" cy="346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283689" y="2095105"/>
            <a:ext cx="417772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3922713" cy="2891481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4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79" y="2959444"/>
            <a:ext cx="3916535" cy="3898556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6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985055" y="6180"/>
            <a:ext cx="2934731" cy="4158049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5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985055" y="4219834"/>
            <a:ext cx="2934731" cy="2638167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7</a:t>
            </a:r>
          </a:p>
        </p:txBody>
      </p:sp>
    </p:spTree>
    <p:extLst>
      <p:ext uri="{BB962C8B-B14F-4D97-AF65-F5344CB8AC3E}">
        <p14:creationId xmlns:p14="http://schemas.microsoft.com/office/powerpoint/2010/main" val="2685348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283689" y="1456090"/>
            <a:ext cx="4177723" cy="552019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367167" y="2717371"/>
            <a:ext cx="4094245" cy="346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283689" y="2095105"/>
            <a:ext cx="417772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796471" y="-900956"/>
            <a:ext cx="8948042" cy="8659912"/>
          </a:xfrm>
          <a:prstGeom prst="ellipse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7pPr>
              <a:defRPr/>
            </a:lvl7pPr>
          </a:lstStyle>
          <a:p>
            <a:pPr lvl="6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icon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add</a:t>
            </a:r>
            <a:r>
              <a:rPr lang="is-IS" dirty="0"/>
              <a:t> </a:t>
            </a:r>
            <a:r>
              <a:rPr lang="is-IS" dirty="0" err="1"/>
              <a:t>picture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2673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922473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5863" y="1613226"/>
            <a:ext cx="4572491" cy="32557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Fyrirsögn stutt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91964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C1528DA-713F-B9BD-339A-75F3CDBCCA2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4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4A4AA-8221-56F3-4FA2-D76C235D75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6001" y="594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Starfstitill</a:t>
            </a:r>
            <a:endParaRPr lang="is-I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B7D2FE4-6825-E433-0494-37749F2949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91964" y="1621172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2773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ít text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35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ít textaglær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4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mynd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43410"/>
            <a:ext cx="3713441" cy="32567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922473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en-GB" dirty="0" err="1"/>
              <a:t>Undirfyrirsögn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2519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síðumynd með úts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5367737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is-IS" dirty="0"/>
              <a:t>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6000" y="5724000"/>
            <a:ext cx="4651375" cy="40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is-IS" dirty="0"/>
              <a:t>Myndatexti</a:t>
            </a:r>
          </a:p>
          <a:p>
            <a:pPr lvl="0"/>
            <a:endParaRPr lang="is-I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000" y="6065906"/>
            <a:ext cx="4651375" cy="40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s-IS" dirty="0"/>
              <a:t>Nánari útskýring</a:t>
            </a:r>
          </a:p>
          <a:p>
            <a:pPr lvl="0"/>
            <a:endParaRPr lang="is-IS" dirty="0"/>
          </a:p>
        </p:txBody>
      </p:sp>
      <p:pic>
        <p:nvPicPr>
          <p:cNvPr id="2" name="Picture 1" descr="A red and white logo&#10;&#10;Description automatically generated">
            <a:extLst>
              <a:ext uri="{FF2B5EF4-FFF2-40B4-BE49-F238E27FC236}">
                <a16:creationId xmlns:a16="http://schemas.microsoft.com/office/drawing/2014/main" id="{3C815539-E00E-A141-6F55-0C413DE6B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112" y="639000"/>
            <a:ext cx="1350000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D876642-4A86-68AC-679C-AA58BC6372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000" y="1592262"/>
            <a:ext cx="2834999" cy="3996737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icon to add picture</a:t>
            </a:r>
            <a:endParaRPr lang="is-I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1717C87-E2FD-CC4C-DE05-B50844EBF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6000" y="3789000"/>
            <a:ext cx="4775200" cy="401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sz="2000" b="1" i="0" dirty="0" err="1"/>
              <a:t>Nafn</a:t>
            </a:r>
            <a:r>
              <a:rPr lang="en-US" sz="2000" b="1" i="0" dirty="0"/>
              <a:t> </a:t>
            </a:r>
            <a:r>
              <a:rPr lang="en-US" sz="2000" b="1" i="0" dirty="0" err="1"/>
              <a:t>starfsmanns</a:t>
            </a:r>
            <a:endParaRPr lang="en-US" sz="2000" b="1" i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3AF58-102C-F802-E4BB-82D2E9BA128D}"/>
              </a:ext>
            </a:extLst>
          </p:cNvPr>
          <p:cNvSpPr txBox="1"/>
          <p:nvPr userDrawn="1"/>
        </p:nvSpPr>
        <p:spPr>
          <a:xfrm>
            <a:off x="4184778" y="4162846"/>
            <a:ext cx="3611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b="0" dirty="0">
                <a:solidFill>
                  <a:schemeClr val="tx1"/>
                </a:solidFill>
              </a:rPr>
              <a:t>Umhverfisfræðingur M.Sc.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5CC48-2E34-87CC-E21C-573C899F2C80}"/>
              </a:ext>
            </a:extLst>
          </p:cNvPr>
          <p:cNvSpPr txBox="1"/>
          <p:nvPr userDrawn="1"/>
        </p:nvSpPr>
        <p:spPr>
          <a:xfrm>
            <a:off x="4184778" y="4599503"/>
            <a:ext cx="3299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>
                <a:solidFill>
                  <a:schemeClr val="tx1"/>
                </a:solidFill>
              </a:rPr>
              <a:t>amk@efla.is</a:t>
            </a:r>
          </a:p>
          <a:p>
            <a:r>
              <a:rPr lang="is-IS" sz="1600" dirty="0">
                <a:solidFill>
                  <a:schemeClr val="tx1"/>
                </a:solidFill>
              </a:rPr>
              <a:t>896-1118</a:t>
            </a:r>
          </a:p>
          <a:p>
            <a:r>
              <a:rPr lang="is-IS" sz="1600" dirty="0">
                <a:solidFill>
                  <a:schemeClr val="tx1"/>
                </a:solidFill>
              </a:rPr>
              <a:t>https://www.linkedin.com/in/anna-margret-korneliusdottir/</a:t>
            </a:r>
          </a:p>
          <a:p>
            <a:r>
              <a:rPr lang="is-IS" sz="1600" dirty="0">
                <a:solidFill>
                  <a:schemeClr val="accent1"/>
                </a:solidFill>
              </a:rPr>
              <a:t>www.efla.is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6302B4-47B5-0F2D-E48A-44A6FF9B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000" y="1601911"/>
            <a:ext cx="6309437" cy="1341737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Verum í sambandi</a:t>
            </a:r>
          </a:p>
        </p:txBody>
      </p:sp>
    </p:spTree>
    <p:extLst>
      <p:ext uri="{BB962C8B-B14F-4D97-AF65-F5344CB8AC3E}">
        <p14:creationId xmlns:p14="http://schemas.microsoft.com/office/powerpoint/2010/main" val="202726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á ext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F6892A-B375-F1B5-A155-9EBF6FC53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413" y="1592263"/>
            <a:ext cx="9090149" cy="4794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glæru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970D494-F309-0F25-4FCF-B49A979E0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163" y="2889000"/>
            <a:ext cx="9405837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CA09ED9-775A-C249-A443-2B75BC20B0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76412" y="220802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is-IS"/>
              <a:t>Undirfyrirsögn</a:t>
            </a:r>
          </a:p>
        </p:txBody>
      </p:sp>
    </p:spTree>
    <p:extLst>
      <p:ext uri="{BB962C8B-B14F-4D97-AF65-F5344CB8AC3E}">
        <p14:creationId xmlns:p14="http://schemas.microsoft.com/office/powerpoint/2010/main" val="55395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2108" y="1594420"/>
            <a:ext cx="10422617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</a:t>
            </a:r>
            <a:r>
              <a:rPr lang="is-IS" err="1"/>
              <a:t>glæru</a:t>
            </a:r>
            <a:endParaRPr lang="is-I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72107" y="2868460"/>
            <a:ext cx="3766459" cy="324424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950394" y="2867115"/>
            <a:ext cx="3713441" cy="324424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" y="2"/>
            <a:ext cx="3545919" cy="6857998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779335" y="2232870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169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3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</a:t>
            </a:r>
            <a:r>
              <a:rPr lang="is-IS" err="1"/>
              <a:t>glæru</a:t>
            </a:r>
            <a:endParaRPr lang="is-I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30882"/>
            <a:ext cx="3713441" cy="325676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7922473" cy="3927944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is-IS"/>
              <a:t>Picture 1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007459"/>
            <a:ext cx="4675367" cy="2850543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2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746930" y="4007459"/>
            <a:ext cx="3175543" cy="2850543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69318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3PIC_TEX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</a:t>
            </a:r>
            <a:r>
              <a:rPr lang="is-IS" err="1"/>
              <a:t>glæru</a:t>
            </a:r>
            <a:endParaRPr lang="is-I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780778"/>
            <a:ext cx="3713441" cy="33444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927944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1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97017" y="1"/>
            <a:ext cx="3866824" cy="213909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2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997017" y="2214005"/>
            <a:ext cx="3866824" cy="4643996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368878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4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283688" y="1462005"/>
            <a:ext cx="4177723" cy="572741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glæru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367167" y="2717371"/>
            <a:ext cx="4094245" cy="346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283689" y="2095105"/>
            <a:ext cx="417772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3922713" cy="2891481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4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79" y="2959444"/>
            <a:ext cx="3916535" cy="3898556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6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985055" y="6180"/>
            <a:ext cx="2934731" cy="4158049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5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985055" y="4219834"/>
            <a:ext cx="2934731" cy="2638167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7</a:t>
            </a:r>
          </a:p>
        </p:txBody>
      </p:sp>
    </p:spTree>
    <p:extLst>
      <p:ext uri="{BB962C8B-B14F-4D97-AF65-F5344CB8AC3E}">
        <p14:creationId xmlns:p14="http://schemas.microsoft.com/office/powerpoint/2010/main" val="19727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5" y="0"/>
            <a:ext cx="5821855" cy="685800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6000" y="2034000"/>
            <a:ext cx="4770000" cy="2115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sem er lengri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06000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5061F55-089B-D721-D7F7-3A7B7103F5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E85BBED-F623-D769-9854-8CD0872D037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6001" y="594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Starfstitill</a:t>
            </a:r>
            <a:endParaRPr lang="is-I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9F7D301-F710-BF87-ADF1-3BBE1EB457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28200" y="1592263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858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283689" y="1456090"/>
            <a:ext cx="4177723" cy="552019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glæru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367167" y="2717371"/>
            <a:ext cx="4094245" cy="346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283689" y="2095105"/>
            <a:ext cx="417772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796471" y="-900956"/>
            <a:ext cx="8948042" cy="8659912"/>
          </a:xfrm>
          <a:prstGeom prst="ellipse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7pPr>
              <a:defRPr/>
            </a:lvl7pPr>
          </a:lstStyle>
          <a:p>
            <a:pPr lvl="6"/>
            <a:r>
              <a:rPr lang="is-IS" err="1"/>
              <a:t>Click</a:t>
            </a:r>
            <a:r>
              <a:rPr lang="is-IS"/>
              <a:t> </a:t>
            </a:r>
            <a:r>
              <a:rPr lang="is-IS" err="1"/>
              <a:t>icon</a:t>
            </a:r>
            <a:r>
              <a:rPr lang="is-IS"/>
              <a:t> </a:t>
            </a:r>
            <a:r>
              <a:rPr lang="is-IS" err="1"/>
              <a:t>to</a:t>
            </a:r>
            <a:r>
              <a:rPr lang="is-IS"/>
              <a:t> </a:t>
            </a:r>
            <a:r>
              <a:rPr lang="is-IS" err="1"/>
              <a:t>add</a:t>
            </a:r>
            <a:r>
              <a:rPr lang="is-IS"/>
              <a:t> </a:t>
            </a:r>
            <a:r>
              <a:rPr lang="is-IS" err="1"/>
              <a:t>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087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ít text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5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mynd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</a:t>
            </a:r>
            <a:r>
              <a:rPr lang="is-IS" err="1"/>
              <a:t>glæru</a:t>
            </a:r>
            <a:endParaRPr lang="is-I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43410"/>
            <a:ext cx="3713441" cy="32567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922473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en-GB" err="1"/>
              <a:t>Undirfyrirsögn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602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síðumynd með úts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5367737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is-IS"/>
              <a:t>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6000" y="5724000"/>
            <a:ext cx="4651375" cy="40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is-IS"/>
              <a:t>Myndatexti</a:t>
            </a:r>
          </a:p>
          <a:p>
            <a:pPr lvl="0"/>
            <a:endParaRPr lang="is-I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000" y="6065906"/>
            <a:ext cx="4651375" cy="40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s-IS"/>
              <a:t>Nánari útskýring</a:t>
            </a:r>
          </a:p>
          <a:p>
            <a:pPr lvl="0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8283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D876642-4A86-68AC-679C-AA58BC6372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000" y="1592262"/>
            <a:ext cx="2834999" cy="3996737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icon to add picture</a:t>
            </a:r>
            <a:endParaRPr lang="is-I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1717C87-E2FD-CC4C-DE05-B50844EBF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000" y="3789000"/>
            <a:ext cx="4775200" cy="401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sz="2000" b="1" i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6302B4-47B5-0F2D-E48A-44A6FF9B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000" y="1601911"/>
            <a:ext cx="6309437" cy="1341737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Verum í sambandi</a:t>
            </a:r>
          </a:p>
        </p:txBody>
      </p:sp>
    </p:spTree>
    <p:extLst>
      <p:ext uri="{BB962C8B-B14F-4D97-AF65-F5344CB8AC3E}">
        <p14:creationId xmlns:p14="http://schemas.microsoft.com/office/powerpoint/2010/main" val="26897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5" y="0"/>
            <a:ext cx="5821855" cy="685800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6000" y="2034000"/>
            <a:ext cx="4770000" cy="945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sem er jafnvel heil setning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7E249AB-65C9-6F53-F0AE-5E1B414DAFD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4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1608403-73F5-6219-1732-A40520FDAF1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6001" y="594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Starfstitill</a:t>
            </a:r>
            <a:endParaRPr lang="is-I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B2CDE7E-0B45-AA2C-DF2C-BF6CBB22DF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28200" y="1592263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1536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4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5" y="0"/>
            <a:ext cx="5821855" cy="6858000"/>
          </a:xfrm>
          <a:prstGeom prst="rect">
            <a:avLst/>
          </a:prstGeom>
          <a:pattFill prst="pct75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6000" y="2034000"/>
            <a:ext cx="4770000" cy="1440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sem er jafnvel heil setning í þremur til fjórum línum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BCFACE-4802-C009-35A4-7691A2E7FF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28200" y="1592263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6CC8A70-0454-5B86-46AC-5E17561FCA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6001" y="594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Starfstitill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36235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6413" y="1592263"/>
            <a:ext cx="9090149" cy="4794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75163" y="2889000"/>
            <a:ext cx="4320837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366000" y="2889000"/>
            <a:ext cx="4500562" cy="339521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776412" y="220802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is-IS" dirty="0"/>
              <a:t>Undirfyrirsögn</a:t>
            </a:r>
          </a:p>
        </p:txBody>
      </p:sp>
    </p:spTree>
    <p:extLst>
      <p:ext uri="{BB962C8B-B14F-4D97-AF65-F5344CB8AC3E}">
        <p14:creationId xmlns:p14="http://schemas.microsoft.com/office/powerpoint/2010/main" val="90044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6413" y="1592263"/>
            <a:ext cx="9090149" cy="4794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75163" y="2889000"/>
            <a:ext cx="4320837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776412" y="220802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is-IS" dirty="0"/>
              <a:t>Undirfyrirsögn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2F55C13-5D1D-141E-9F5D-66920FAD2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6000" y="2888999"/>
            <a:ext cx="4500562" cy="3423151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893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end_slide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6D22-14C6-4D73-DBC3-27565CFA5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2799000"/>
            <a:ext cx="5040000" cy="1710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 err="1"/>
              <a:t>Milliglæra</a:t>
            </a:r>
            <a:r>
              <a:rPr lang="is-IS" dirty="0"/>
              <a:t>/</a:t>
            </a:r>
            <a:br>
              <a:rPr lang="is-IS" dirty="0"/>
            </a:br>
            <a:r>
              <a:rPr lang="is-IS" dirty="0"/>
              <a:t>kveðjuglæra</a:t>
            </a:r>
          </a:p>
        </p:txBody>
      </p:sp>
    </p:spTree>
    <p:extLst>
      <p:ext uri="{BB962C8B-B14F-4D97-AF65-F5344CB8AC3E}">
        <p14:creationId xmlns:p14="http://schemas.microsoft.com/office/powerpoint/2010/main" val="293785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end_slide_0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6D22-14C6-4D73-DBC3-27565CFA5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2799000"/>
            <a:ext cx="5040000" cy="1710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is-IS" dirty="0" err="1"/>
              <a:t>Milliglæra</a:t>
            </a:r>
            <a:r>
              <a:rPr lang="is-IS" dirty="0"/>
              <a:t>/</a:t>
            </a:r>
            <a:br>
              <a:rPr lang="is-IS" dirty="0"/>
            </a:br>
            <a:r>
              <a:rPr lang="is-IS" dirty="0"/>
              <a:t>kveðjuglæra</a:t>
            </a:r>
          </a:p>
        </p:txBody>
      </p:sp>
    </p:spTree>
    <p:extLst>
      <p:ext uri="{BB962C8B-B14F-4D97-AF65-F5344CB8AC3E}">
        <p14:creationId xmlns:p14="http://schemas.microsoft.com/office/powerpoint/2010/main" val="326807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D76B3244-A6DA-3193-5DFD-CEEE0D83F9F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448" y="639000"/>
            <a:ext cx="1319784" cy="6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89" r:id="rId3"/>
    <p:sldLayoutId id="2147483694" r:id="rId4"/>
    <p:sldLayoutId id="2147483695" r:id="rId5"/>
    <p:sldLayoutId id="2147483685" r:id="rId6"/>
    <p:sldLayoutId id="2147483699" r:id="rId7"/>
    <p:sldLayoutId id="2147483693" r:id="rId8"/>
    <p:sldLayoutId id="2147483691" r:id="rId9"/>
    <p:sldLayoutId id="2147483692" r:id="rId10"/>
    <p:sldLayoutId id="2147483690" r:id="rId11"/>
    <p:sldLayoutId id="2147483687" r:id="rId12"/>
    <p:sldLayoutId id="214748370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94DACDF2-2451-91A7-5AFC-9D49B67ED3D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448" y="639000"/>
            <a:ext cx="1319784" cy="6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7" r:id="rId7"/>
    <p:sldLayoutId id="2147483698" r:id="rId8"/>
    <p:sldLayoutId id="2147483681" r:id="rId9"/>
    <p:sldLayoutId id="2147483684" r:id="rId10"/>
    <p:sldLayoutId id="21474836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red logo&#10;&#10;AI-generated content may be incorrect.">
            <a:extLst>
              <a:ext uri="{FF2B5EF4-FFF2-40B4-BE49-F238E27FC236}">
                <a16:creationId xmlns:a16="http://schemas.microsoft.com/office/drawing/2014/main" id="{E8A0167A-4079-9763-ED42-58242DC34F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00" y="369000"/>
            <a:ext cx="1620004" cy="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3.xml"/><Relationship Id="rId7" Type="http://schemas.openxmlformats.org/officeDocument/2006/relationships/image" Target="../media/image18.jpeg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6" Type="http://schemas.openxmlformats.org/officeDocument/2006/relationships/slideLayout" Target="../slideLayouts/slideLayout2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7257E-1A56-79B4-BDBB-C82ECCFDAF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29FF-A66D-2A44-D8B1-5F7986BA63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91964" y="5589000"/>
            <a:ext cx="3600000" cy="360000"/>
          </a:xfrm>
        </p:spPr>
        <p:txBody>
          <a:bodyPr/>
          <a:lstStyle/>
          <a:p>
            <a:r>
              <a:rPr lang="en-GB" dirty="0"/>
              <a:t>Anna Margrét Kornelíusdóttir</a:t>
            </a:r>
            <a:endParaRPr lang="is-IS" dirty="0"/>
          </a:p>
        </p:txBody>
      </p:sp>
      <p:pic>
        <p:nvPicPr>
          <p:cNvPr id="16" name="Picture Placeholder 15" descr="A high angle view of a building&#10;&#10;Description automatically generated">
            <a:extLst>
              <a:ext uri="{FF2B5EF4-FFF2-40B4-BE49-F238E27FC236}">
                <a16:creationId xmlns:a16="http://schemas.microsoft.com/office/drawing/2014/main" id="{94837173-0BC3-444D-AD4D-0B235FEF95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3A352-B448-483B-9A3D-DE97182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713" y="1854000"/>
            <a:ext cx="3967287" cy="2385000"/>
          </a:xfrm>
        </p:spPr>
        <p:txBody>
          <a:bodyPr/>
          <a:lstStyle/>
          <a:p>
            <a:r>
              <a:rPr lang="en-GB" sz="5400" dirty="0" err="1">
                <a:solidFill>
                  <a:schemeClr val="tx1"/>
                </a:solidFill>
              </a:rPr>
              <a:t>Grænar</a:t>
            </a:r>
            <a:r>
              <a:rPr lang="en-GB" sz="5400" dirty="0">
                <a:solidFill>
                  <a:schemeClr val="tx1"/>
                </a:solidFill>
              </a:rPr>
              <a:t> </a:t>
            </a:r>
            <a:r>
              <a:rPr lang="en-GB" sz="5400" dirty="0" err="1">
                <a:solidFill>
                  <a:schemeClr val="tx1"/>
                </a:solidFill>
              </a:rPr>
              <a:t>orkuhafnir</a:t>
            </a:r>
            <a:r>
              <a:rPr lang="en-GB" sz="5400" dirty="0">
                <a:solidFill>
                  <a:schemeClr val="tx1"/>
                </a:solidFill>
              </a:rPr>
              <a:t> </a:t>
            </a:r>
            <a:r>
              <a:rPr lang="en-GB" sz="5400" dirty="0" err="1">
                <a:solidFill>
                  <a:schemeClr val="tx1"/>
                </a:solidFill>
              </a:rPr>
              <a:t>framtíðar</a:t>
            </a:r>
            <a:endParaRPr lang="is-IS" sz="5400" dirty="0">
              <a:solidFill>
                <a:schemeClr val="tx1"/>
              </a:solidFill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8C8424BC-B4FC-7972-C6EC-6889B263A83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91964" y="5949000"/>
            <a:ext cx="3664037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Sérfræðingur</a:t>
            </a:r>
            <a:r>
              <a:rPr lang="en-GB" dirty="0"/>
              <a:t> á </a:t>
            </a:r>
            <a:r>
              <a:rPr lang="en-GB" dirty="0" err="1"/>
              <a:t>sviði</a:t>
            </a:r>
            <a:r>
              <a:rPr lang="en-GB" dirty="0"/>
              <a:t> </a:t>
            </a:r>
            <a:r>
              <a:rPr lang="en-GB" dirty="0" err="1"/>
              <a:t>umhverfismála</a:t>
            </a:r>
            <a:endParaRPr lang="is-IS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79226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00612AA-9F82-8C8B-78DB-FF750E23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EFLA</a:t>
            </a:r>
            <a:endParaRPr lang="is-I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795518-3308-ADFA-503D-54951B032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2376" y="2304000"/>
            <a:ext cx="3713441" cy="3796177"/>
          </a:xfrm>
        </p:spPr>
        <p:txBody>
          <a:bodyPr/>
          <a:lstStyle/>
          <a:p>
            <a:r>
              <a:rPr lang="en-GB" dirty="0" err="1"/>
              <a:t>Alhliða</a:t>
            </a:r>
            <a:r>
              <a:rPr lang="en-GB" dirty="0"/>
              <a:t> </a:t>
            </a:r>
            <a:r>
              <a:rPr lang="en-GB" dirty="0" err="1"/>
              <a:t>verkfræði</a:t>
            </a:r>
            <a:r>
              <a:rPr lang="en-GB" dirty="0"/>
              <a:t> og </a:t>
            </a:r>
            <a:r>
              <a:rPr lang="en-GB" dirty="0" err="1"/>
              <a:t>þekkingarfyrirtæki</a:t>
            </a:r>
            <a:r>
              <a:rPr lang="en-GB" dirty="0"/>
              <a:t> með </a:t>
            </a:r>
            <a:r>
              <a:rPr lang="en-GB" dirty="0" err="1"/>
              <a:t>yfir</a:t>
            </a:r>
            <a:r>
              <a:rPr lang="is-IS" dirty="0"/>
              <a:t> 50 ára sögu</a:t>
            </a:r>
          </a:p>
          <a:p>
            <a:r>
              <a:rPr lang="is-IS" dirty="0"/>
              <a:t>Framúrskarandi fyrirtæki </a:t>
            </a:r>
            <a:r>
              <a:rPr lang="is-IS" dirty="0" err="1"/>
              <a:t>Creditinfo</a:t>
            </a:r>
            <a:r>
              <a:rPr lang="is-IS" dirty="0"/>
              <a:t> frá upphafi</a:t>
            </a:r>
          </a:p>
          <a:p>
            <a:r>
              <a:rPr lang="is-IS" dirty="0"/>
              <a:t>Starfsemi undir merkjum EFLU á Íslandi, í Noregi, Svíþjóð, Póllandi og Skotlandi</a:t>
            </a:r>
          </a:p>
          <a:p>
            <a:r>
              <a:rPr lang="is-IS" dirty="0"/>
              <a:t>Starfsfólk samstæðunnar 500 talsins</a:t>
            </a:r>
          </a:p>
          <a:p>
            <a:endParaRPr lang="is-IS" dirty="0"/>
          </a:p>
          <a:p>
            <a:endParaRPr lang="is-IS" dirty="0"/>
          </a:p>
          <a:p>
            <a:endParaRPr lang="en-GB" dirty="0"/>
          </a:p>
        </p:txBody>
      </p:sp>
      <p:pic>
        <p:nvPicPr>
          <p:cNvPr id="35" name="Picture Placeholder 34" descr="A close up of a rock&#10;&#10;Description automatically generated">
            <a:extLst>
              <a:ext uri="{FF2B5EF4-FFF2-40B4-BE49-F238E27FC236}">
                <a16:creationId xmlns:a16="http://schemas.microsoft.com/office/drawing/2014/main" id="{B81FD17E-22C5-8FE9-6966-0EF144F064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2546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-up of a purple flower&#10;&#10;Description automatically generated">
            <a:extLst>
              <a:ext uri="{FF2B5EF4-FFF2-40B4-BE49-F238E27FC236}">
                <a16:creationId xmlns:a16="http://schemas.microsoft.com/office/drawing/2014/main" id="{320A312D-9087-D31B-4095-C23D2680C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42" r="-15433"/>
          <a:stretch/>
        </p:blipFill>
        <p:spPr>
          <a:xfrm>
            <a:off x="7613390" y="-531000"/>
            <a:ext cx="5277610" cy="7389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B4C519D-0FAD-46F0-CD8D-0AFDB048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Framtíðarsýn</a:t>
            </a:r>
            <a:endParaRPr lang="is-I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614230-93E3-1131-DC32-5E58E7F3111F}"/>
              </a:ext>
            </a:extLst>
          </p:cNvPr>
          <p:cNvSpPr txBox="1">
            <a:spLocks/>
          </p:cNvSpPr>
          <p:nvPr/>
        </p:nvSpPr>
        <p:spPr>
          <a:xfrm>
            <a:off x="1061692" y="3699000"/>
            <a:ext cx="5130000" cy="1881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Fyrirmynd þekkingarfyrirtækja og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brautryðjandi við úrlausn brýnna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samfélagsverkefna</a:t>
            </a:r>
            <a:endParaRPr kumimoji="0" lang="is-I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0" name="Picture 9" descr="A red and white logo&#10;&#10;Description automatically generated">
            <a:extLst>
              <a:ext uri="{FF2B5EF4-FFF2-40B4-BE49-F238E27FC236}">
                <a16:creationId xmlns:a16="http://schemas.microsoft.com/office/drawing/2014/main" id="{F4FAE263-C24A-8FB8-B62B-EDC1970441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000" y="639000"/>
            <a:ext cx="1353000" cy="676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D2851E-AC0E-D49C-B407-AC8F378B5A94}"/>
              </a:ext>
            </a:extLst>
          </p:cNvPr>
          <p:cNvSpPr txBox="1"/>
          <p:nvPr/>
        </p:nvSpPr>
        <p:spPr>
          <a:xfrm>
            <a:off x="3222625" y="2926834"/>
            <a:ext cx="6445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1458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2379211-BA11-FFD6-12C5-3046373B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376" y="1582837"/>
            <a:ext cx="3713441" cy="556255"/>
          </a:xfrm>
        </p:spPr>
        <p:txBody>
          <a:bodyPr>
            <a:normAutofit fontScale="90000"/>
          </a:bodyPr>
          <a:lstStyle/>
          <a:p>
            <a:r>
              <a:rPr lang="en-GB" sz="2700" dirty="0" err="1"/>
              <a:t>Grænar</a:t>
            </a:r>
            <a:r>
              <a:rPr lang="en-GB" sz="2700" dirty="0"/>
              <a:t> </a:t>
            </a:r>
            <a:r>
              <a:rPr lang="en-GB" sz="2700" dirty="0" err="1"/>
              <a:t>orkuhafnir</a:t>
            </a:r>
            <a:r>
              <a:rPr lang="en-GB" sz="2700" dirty="0"/>
              <a:t> </a:t>
            </a:r>
            <a:r>
              <a:rPr lang="en-GB" sz="2700" dirty="0" err="1"/>
              <a:t>framtíðar</a:t>
            </a:r>
            <a:endParaRPr lang="is-IS" sz="2700" dirty="0"/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AF5CD6AC-06F9-91FD-6145-969D5AE3C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2376" y="2843410"/>
            <a:ext cx="3713441" cy="3256767"/>
          </a:xfrm>
        </p:spPr>
        <p:txBody>
          <a:bodyPr/>
          <a:lstStyle/>
          <a:p>
            <a:r>
              <a:rPr lang="en-GB" dirty="0" err="1"/>
              <a:t>Grunnur</a:t>
            </a:r>
            <a:r>
              <a:rPr lang="en-GB" dirty="0"/>
              <a:t> </a:t>
            </a:r>
            <a:r>
              <a:rPr lang="en-GB" dirty="0" err="1"/>
              <a:t>nýttur</a:t>
            </a:r>
            <a:r>
              <a:rPr lang="en-GB" dirty="0"/>
              <a:t> </a:t>
            </a:r>
            <a:r>
              <a:rPr lang="en-GB" dirty="0" err="1"/>
              <a:t>úr</a:t>
            </a:r>
            <a:r>
              <a:rPr lang="en-GB" dirty="0"/>
              <a:t> </a:t>
            </a:r>
            <a:r>
              <a:rPr lang="en-GB" dirty="0" err="1"/>
              <a:t>fyrra</a:t>
            </a:r>
            <a:r>
              <a:rPr lang="en-GB" dirty="0"/>
              <a:t> </a:t>
            </a:r>
            <a:r>
              <a:rPr lang="en-GB" dirty="0" err="1"/>
              <a:t>verkefni</a:t>
            </a:r>
            <a:endParaRPr lang="en-GB" dirty="0"/>
          </a:p>
          <a:p>
            <a:pPr lvl="1"/>
            <a:r>
              <a:rPr lang="en-GB" dirty="0" err="1"/>
              <a:t>Hafnir</a:t>
            </a:r>
            <a:r>
              <a:rPr lang="en-GB" dirty="0"/>
              <a:t>: </a:t>
            </a:r>
            <a:r>
              <a:rPr lang="en-GB" dirty="0" err="1"/>
              <a:t>Sjálfbærar</a:t>
            </a:r>
            <a:r>
              <a:rPr lang="en-GB" dirty="0"/>
              <a:t> </a:t>
            </a:r>
            <a:r>
              <a:rPr lang="en-GB" dirty="0" err="1"/>
              <a:t>orkumiðstöðvar</a:t>
            </a:r>
            <a:endParaRPr lang="en-GB" dirty="0"/>
          </a:p>
          <a:p>
            <a:endParaRPr lang="en-GB" dirty="0"/>
          </a:p>
          <a:p>
            <a:r>
              <a:rPr lang="is-IS" dirty="0"/>
              <a:t>Tækifæri eru fólgin í því að stærri hafnir verði orkumiðstöðvar</a:t>
            </a:r>
          </a:p>
          <a:p>
            <a:r>
              <a:rPr lang="is-IS" dirty="0"/>
              <a:t>Hafsækin starfsemi er mikilvægur hlekkur í orkuskiptum</a:t>
            </a:r>
          </a:p>
          <a:p>
            <a:endParaRPr lang="en-US" dirty="0"/>
          </a:p>
        </p:txBody>
      </p:sp>
      <p:pic>
        <p:nvPicPr>
          <p:cNvPr id="1026" name="Picture 2" descr="A map of land with white text&#10;&#10;Description automatically generated">
            <a:extLst>
              <a:ext uri="{FF2B5EF4-FFF2-40B4-BE49-F238E27FC236}">
                <a16:creationId xmlns:a16="http://schemas.microsoft.com/office/drawing/2014/main" id="{87A447B4-D049-CE52-CD63-67687811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58072"/>
            <a:ext cx="7922473" cy="5941855"/>
          </a:xfrm>
          <a:prstGeom prst="rect">
            <a:avLst/>
          </a:prstGeom>
          <a:solidFill>
            <a:srgbClr val="FFFFFF"/>
          </a:solidFill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8641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09148-1B98-45A2-6FF1-A96666AC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630-BBA2-70BF-BDFC-BE87446E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Verkefnið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8267-68C5-A29D-0CAF-C09C0DDA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5427" y="2572626"/>
            <a:ext cx="4094245" cy="3460792"/>
          </a:xfrm>
        </p:spPr>
        <p:txBody>
          <a:bodyPr/>
          <a:lstStyle/>
          <a:p>
            <a:r>
              <a:rPr lang="en-GB" dirty="0" err="1"/>
              <a:t>Þróun</a:t>
            </a:r>
            <a:r>
              <a:rPr lang="en-GB" dirty="0"/>
              <a:t> </a:t>
            </a:r>
            <a:r>
              <a:rPr lang="en-GB" dirty="0" err="1"/>
              <a:t>skipulags</a:t>
            </a:r>
            <a:endParaRPr lang="en-GB" dirty="0"/>
          </a:p>
          <a:p>
            <a:r>
              <a:rPr lang="en-GB" dirty="0" err="1"/>
              <a:t>Hafsækin</a:t>
            </a:r>
            <a:r>
              <a:rPr lang="en-GB" dirty="0"/>
              <a:t> </a:t>
            </a:r>
            <a:r>
              <a:rPr lang="en-GB" dirty="0" err="1"/>
              <a:t>starfsemi</a:t>
            </a:r>
            <a:endParaRPr lang="en-GB" dirty="0"/>
          </a:p>
          <a:p>
            <a:r>
              <a:rPr lang="en-GB" dirty="0" err="1"/>
              <a:t>Vöruflutningar</a:t>
            </a:r>
            <a:endParaRPr lang="en-GB" dirty="0"/>
          </a:p>
          <a:p>
            <a:r>
              <a:rPr lang="en-GB" dirty="0" err="1"/>
              <a:t>Virkni</a:t>
            </a:r>
            <a:r>
              <a:rPr lang="en-GB" dirty="0"/>
              <a:t> </a:t>
            </a:r>
            <a:r>
              <a:rPr lang="en-GB" dirty="0" err="1"/>
              <a:t>hafna</a:t>
            </a:r>
            <a:endParaRPr lang="en-GB" dirty="0"/>
          </a:p>
          <a:p>
            <a:r>
              <a:rPr lang="en-GB" dirty="0" err="1"/>
              <a:t>Innviðir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geymslu</a:t>
            </a:r>
            <a:r>
              <a:rPr lang="en-GB" dirty="0"/>
              <a:t>, </a:t>
            </a:r>
            <a:r>
              <a:rPr lang="en-GB" dirty="0" err="1"/>
              <a:t>flutning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dreifingu</a:t>
            </a:r>
            <a:r>
              <a:rPr lang="en-GB" dirty="0"/>
              <a:t> </a:t>
            </a:r>
            <a:r>
              <a:rPr lang="en-GB" dirty="0" err="1"/>
              <a:t>eldsneytis</a:t>
            </a:r>
            <a:endParaRPr lang="en-GB" dirty="0"/>
          </a:p>
          <a:p>
            <a:r>
              <a:rPr lang="en-GB" dirty="0" err="1"/>
              <a:t>Öryggismál</a:t>
            </a:r>
            <a:endParaRPr lang="en-GB" dirty="0"/>
          </a:p>
          <a:p>
            <a:r>
              <a:rPr lang="en-GB" dirty="0" err="1"/>
              <a:t>Umhverfisáhrif</a:t>
            </a:r>
            <a:endParaRPr lang="en-GB" dirty="0"/>
          </a:p>
          <a:p>
            <a:r>
              <a:rPr lang="en-GB" dirty="0" err="1"/>
              <a:t>Tækniþróun</a:t>
            </a:r>
            <a:endParaRPr lang="en-GB" dirty="0"/>
          </a:p>
          <a:p>
            <a:r>
              <a:rPr lang="en-GB" dirty="0" err="1"/>
              <a:t>Meðhöndlun</a:t>
            </a:r>
            <a:r>
              <a:rPr lang="en-GB" dirty="0"/>
              <a:t> </a:t>
            </a:r>
            <a:r>
              <a:rPr lang="en-GB" dirty="0" err="1"/>
              <a:t>úrgangs</a:t>
            </a:r>
            <a:endParaRPr lang="en-GB" dirty="0"/>
          </a:p>
          <a:p>
            <a:endParaRPr lang="is-I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D59FF80-4059-B89F-4845-136A9E39BF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GB" dirty="0" err="1"/>
              <a:t>Grænar</a:t>
            </a:r>
            <a:r>
              <a:rPr lang="en-GB" dirty="0"/>
              <a:t> </a:t>
            </a:r>
            <a:r>
              <a:rPr lang="en-GB" dirty="0" err="1"/>
              <a:t>orkuhafnir</a:t>
            </a:r>
            <a:r>
              <a:rPr lang="en-GB" dirty="0"/>
              <a:t> </a:t>
            </a:r>
            <a:r>
              <a:rPr lang="en-GB" dirty="0" err="1"/>
              <a:t>framtíðar</a:t>
            </a:r>
            <a:endParaRPr lang="is-IS" dirty="0"/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0402867B-CE7E-58B0-8BAB-C65C0A6CB407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r="15561"/>
          <a:stretch/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779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B41E9-1242-644E-DFDF-00C77193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1B08-972C-84CF-4DE4-03789ECB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Verkefnið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8581E-2EEB-36AA-E530-5F2C637304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Greina</a:t>
            </a:r>
            <a:r>
              <a:rPr lang="en-GB" dirty="0"/>
              <a:t> </a:t>
            </a:r>
            <a:r>
              <a:rPr lang="en-GB" dirty="0" err="1"/>
              <a:t>stöðu</a:t>
            </a:r>
            <a:r>
              <a:rPr lang="en-GB" dirty="0"/>
              <a:t> </a:t>
            </a:r>
            <a:r>
              <a:rPr lang="en-GB" dirty="0" err="1"/>
              <a:t>verkefna</a:t>
            </a:r>
            <a:r>
              <a:rPr lang="en-GB" dirty="0"/>
              <a:t> í </a:t>
            </a:r>
            <a:r>
              <a:rPr lang="en-GB" dirty="0" err="1"/>
              <a:t>dag</a:t>
            </a:r>
            <a:endParaRPr lang="en-GB" dirty="0"/>
          </a:p>
          <a:p>
            <a:r>
              <a:rPr lang="en-GB" dirty="0"/>
              <a:t>Kanna </a:t>
            </a:r>
            <a:r>
              <a:rPr lang="en-GB" dirty="0" err="1"/>
              <a:t>þekkingaröflun</a:t>
            </a:r>
            <a:endParaRPr lang="en-GB" dirty="0"/>
          </a:p>
          <a:p>
            <a:r>
              <a:rPr lang="en-GB" dirty="0"/>
              <a:t>Taka </a:t>
            </a:r>
            <a:r>
              <a:rPr lang="en-GB" dirty="0" err="1"/>
              <a:t>afstöðu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þess</a:t>
            </a:r>
            <a:r>
              <a:rPr lang="en-GB" dirty="0"/>
              <a:t> </a:t>
            </a:r>
            <a:r>
              <a:rPr lang="en-GB" dirty="0" err="1"/>
              <a:t>hvort</a:t>
            </a:r>
            <a:r>
              <a:rPr lang="en-GB" dirty="0"/>
              <a:t> </a:t>
            </a:r>
            <a:r>
              <a:rPr lang="en-GB" dirty="0" err="1"/>
              <a:t>sótt</a:t>
            </a:r>
            <a:r>
              <a:rPr lang="en-GB" dirty="0"/>
              <a:t> </a:t>
            </a:r>
            <a:r>
              <a:rPr lang="en-GB" dirty="0" err="1"/>
              <a:t>verði</a:t>
            </a:r>
            <a:r>
              <a:rPr lang="en-GB" dirty="0"/>
              <a:t> í </a:t>
            </a:r>
            <a:r>
              <a:rPr lang="en-GB" dirty="0" err="1"/>
              <a:t>innlenda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erlenda</a:t>
            </a:r>
            <a:r>
              <a:rPr lang="en-GB" dirty="0"/>
              <a:t> </a:t>
            </a:r>
            <a:r>
              <a:rPr lang="en-GB" dirty="0" err="1"/>
              <a:t>sjóði</a:t>
            </a:r>
            <a:endParaRPr lang="en-GB" dirty="0"/>
          </a:p>
          <a:p>
            <a:r>
              <a:rPr lang="en-GB" dirty="0" err="1"/>
              <a:t>Skrásetja</a:t>
            </a:r>
            <a:r>
              <a:rPr lang="en-GB" dirty="0"/>
              <a:t> </a:t>
            </a:r>
            <a:r>
              <a:rPr lang="en-GB" dirty="0" err="1"/>
              <a:t>tengsl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önnur</a:t>
            </a:r>
            <a:r>
              <a:rPr lang="en-GB" dirty="0"/>
              <a:t> </a:t>
            </a:r>
            <a:r>
              <a:rPr lang="en-GB" dirty="0" err="1"/>
              <a:t>verkefni</a:t>
            </a:r>
            <a:r>
              <a:rPr lang="en-GB" dirty="0"/>
              <a:t> </a:t>
            </a:r>
          </a:p>
          <a:p>
            <a:r>
              <a:rPr lang="en-GB" dirty="0" err="1"/>
              <a:t>Forgangsraða</a:t>
            </a:r>
            <a:r>
              <a:rPr lang="en-GB" dirty="0"/>
              <a:t> </a:t>
            </a:r>
            <a:r>
              <a:rPr lang="en-GB" dirty="0" err="1"/>
              <a:t>verkefnum</a:t>
            </a:r>
            <a:endParaRPr lang="en-GB" dirty="0"/>
          </a:p>
          <a:p>
            <a:r>
              <a:rPr lang="is-IS" dirty="0"/>
              <a:t>Hefja samtal við hagsmunaaðila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C34A8C84-5273-0F99-9BC0-EABF4D94AA7D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4244"/>
          <a:stretch/>
        </p:blipFill>
        <p:spPr/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3DD1A7F-873D-4173-FD42-0083FD46E8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/>
              <a:t>Faghópur</a:t>
            </a:r>
            <a:r>
              <a:rPr lang="en-GB" dirty="0"/>
              <a:t> </a:t>
            </a:r>
            <a:r>
              <a:rPr lang="en-GB" dirty="0" err="1"/>
              <a:t>innanhúss</a:t>
            </a:r>
            <a:endParaRPr lang="is-IS" dirty="0"/>
          </a:p>
        </p:txBody>
      </p:sp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5A047270-2C2D-7A2C-E719-C82109FEE1D5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2" y="4007459"/>
            <a:ext cx="4675367" cy="2850543"/>
          </a:xfrm>
        </p:spPr>
      </p:pic>
      <p:pic>
        <p:nvPicPr>
          <p:cNvPr id="17" name="Picture Placeholder 14">
            <a:extLst>
              <a:ext uri="{FF2B5EF4-FFF2-40B4-BE49-F238E27FC236}">
                <a16:creationId xmlns:a16="http://schemas.microsoft.com/office/drawing/2014/main" id="{6A05D350-4576-BE6F-3E7F-720379DBF3CF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r="8219"/>
          <a:stretch/>
        </p:blipFill>
        <p:spPr>
          <a:xfrm>
            <a:off x="4746930" y="4007459"/>
            <a:ext cx="3176588" cy="2851150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0312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8307-F3A9-0EBD-2A2E-AA22852B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Afurð</a:t>
            </a:r>
            <a:r>
              <a:rPr lang="en-GB" dirty="0"/>
              <a:t> </a:t>
            </a:r>
            <a:r>
              <a:rPr lang="en-GB" dirty="0" err="1"/>
              <a:t>starfshóps</a:t>
            </a:r>
            <a:r>
              <a:rPr lang="en-GB" dirty="0"/>
              <a:t> 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9B897-EDD4-F622-5537-3E0BB3806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Tillögur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afmörkuðum</a:t>
            </a:r>
            <a:r>
              <a:rPr lang="en-GB" dirty="0"/>
              <a:t> </a:t>
            </a:r>
            <a:r>
              <a:rPr lang="en-GB" dirty="0" err="1"/>
              <a:t>verkefnum</a:t>
            </a:r>
            <a:endParaRPr lang="en-GB" dirty="0"/>
          </a:p>
          <a:p>
            <a:r>
              <a:rPr lang="en-GB" dirty="0" err="1"/>
              <a:t>Næsta</a:t>
            </a:r>
            <a:r>
              <a:rPr lang="en-GB" dirty="0"/>
              <a:t> </a:t>
            </a:r>
            <a:r>
              <a:rPr lang="en-GB" dirty="0" err="1"/>
              <a:t>skref</a:t>
            </a:r>
            <a:r>
              <a:rPr lang="en-GB" dirty="0"/>
              <a:t>: </a:t>
            </a:r>
            <a:r>
              <a:rPr lang="en-GB" dirty="0" err="1"/>
              <a:t>samtal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hagaðila</a:t>
            </a:r>
            <a:endParaRPr lang="is-IS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9D0FD579-56BB-4507-B157-D07828BFDF0B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r="15566"/>
          <a:stretch/>
        </p:blipFill>
        <p:spPr>
          <a:xfrm>
            <a:off x="-1796471" y="-900956"/>
            <a:ext cx="8948042" cy="8659912"/>
          </a:xfrm>
        </p:spPr>
      </p:pic>
    </p:spTree>
    <p:extLst>
      <p:ext uri="{BB962C8B-B14F-4D97-AF65-F5344CB8AC3E}">
        <p14:creationId xmlns:p14="http://schemas.microsoft.com/office/powerpoint/2010/main" val="88724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08AC03D8-481F-2485-DFD5-3DA847FBC4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r="2714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3AF845-17F8-B947-8A3A-C817B595D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Anna Margrét Kornelíusdóttir</a:t>
            </a:r>
            <a:endParaRPr lang="is-I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7AA462-2B34-51A2-56A9-0ABC53DD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24090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397085371730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mk\AppData\Local\Templafy\AddIns\PowerPointVsto\3840e635-5976-4709-b412-b5b3b4807409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mk\AppData\Local\Templafy\AddIns\PowerPointVsto\6fcb598d-29e9-48b1-ac3e-ab64b4d8ec65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mk\AppData\Local\Templafy\AddIns\PowerPointVsto\05028f7d-5e13-4cc8-b8fa-c81fe72d331f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mk\AppData\Local\Templafy\AddIns\PowerPointVsto\4c3151d0-9781-49b8-b68e-bb4b634df624.jp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mk\AppData\Local\Templafy\AddIns\PowerPointVsto\97337b81-5ada-4144-8f1a-87f3e347ff57.jpeg"/>
</p:tagLst>
</file>

<file path=ppt/theme/theme1.xml><?xml version="1.0" encoding="utf-8"?>
<a:theme xmlns:a="http://schemas.openxmlformats.org/drawingml/2006/main" name="Forsíður">
  <a:themeElements>
    <a:clrScheme name="EFLA 2024">
      <a:dk1>
        <a:srgbClr val="000000"/>
      </a:dk1>
      <a:lt1>
        <a:srgbClr val="FFFFFF"/>
      </a:lt1>
      <a:dk2>
        <a:srgbClr val="111035"/>
      </a:dk2>
      <a:lt2>
        <a:srgbClr val="ECEACC"/>
      </a:lt2>
      <a:accent1>
        <a:srgbClr val="FF0000"/>
      </a:accent1>
      <a:accent2>
        <a:srgbClr val="D6F2FC"/>
      </a:accent2>
      <a:accent3>
        <a:srgbClr val="7696AA"/>
      </a:accent3>
      <a:accent4>
        <a:srgbClr val="586E2F"/>
      </a:accent4>
      <a:accent5>
        <a:srgbClr val="FFFD5C"/>
      </a:accent5>
      <a:accent6>
        <a:srgbClr val="FF9F9F"/>
      </a:accent6>
      <a:hlink>
        <a:srgbClr val="797979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2.xml><?xml version="1.0" encoding="utf-8"?>
<a:theme xmlns:a="http://schemas.openxmlformats.org/drawingml/2006/main" name="Graphic_background">
  <a:themeElements>
    <a:clrScheme name="EFLA 2024">
      <a:dk1>
        <a:srgbClr val="000000"/>
      </a:dk1>
      <a:lt1>
        <a:srgbClr val="FFFFFF"/>
      </a:lt1>
      <a:dk2>
        <a:srgbClr val="111035"/>
      </a:dk2>
      <a:lt2>
        <a:srgbClr val="ECEACC"/>
      </a:lt2>
      <a:accent1>
        <a:srgbClr val="FF0000"/>
      </a:accent1>
      <a:accent2>
        <a:srgbClr val="D6F2FC"/>
      </a:accent2>
      <a:accent3>
        <a:srgbClr val="7696AA"/>
      </a:accent3>
      <a:accent4>
        <a:srgbClr val="586E2F"/>
      </a:accent4>
      <a:accent5>
        <a:srgbClr val="FFFD5C"/>
      </a:accent5>
      <a:accent6>
        <a:srgbClr val="FF9F9F"/>
      </a:accent6>
      <a:hlink>
        <a:srgbClr val="797979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3.xml><?xml version="1.0" encoding="utf-8"?>
<a:theme xmlns:a="http://schemas.openxmlformats.org/drawingml/2006/main" name="1_Graphic_background">
  <a:themeElements>
    <a:clrScheme name="EFLA 2024">
      <a:dk1>
        <a:srgbClr val="000000"/>
      </a:dk1>
      <a:lt1>
        <a:srgbClr val="FFFFFF"/>
      </a:lt1>
      <a:dk2>
        <a:srgbClr val="111035"/>
      </a:dk2>
      <a:lt2>
        <a:srgbClr val="ECEACC"/>
      </a:lt2>
      <a:accent1>
        <a:srgbClr val="FF0000"/>
      </a:accent1>
      <a:accent2>
        <a:srgbClr val="D6F2FC"/>
      </a:accent2>
      <a:accent3>
        <a:srgbClr val="7696AA"/>
      </a:accent3>
      <a:accent4>
        <a:srgbClr val="586E2F"/>
      </a:accent4>
      <a:accent5>
        <a:srgbClr val="FFFD5C"/>
      </a:accent5>
      <a:accent6>
        <a:srgbClr val="FF9F9F"/>
      </a:accent6>
      <a:hlink>
        <a:srgbClr val="797979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pProjectManager xmlns="3d815d55-d4f1-4917-a2d6-8f3ac7defde3">
      <UserInfo>
        <DisplayName/>
        <AccountId xsi:nil="true"/>
        <AccountType/>
      </UserInfo>
    </wpProjectManager>
    <wpFagsvid xmlns="ca4aeaba-4df1-4218-9cd1-7e17ad5a331a" xsi:nil="true"/>
    <Signature xmlns="917c8f16-5bd7-42f2-8cfd-d3d3b3319cf0" xsi:nil="true"/>
    <DocumentType xmlns="af0aa304-566e-4750-b11e-22b9c06e3397" xsi:nil="true"/>
    <wpParent xmlns="ca4aeaba-4df1-4218-9cd1-7e17ad5a331a">EFLA verkefnaöflun</wpParent>
    <Sign xmlns="917c8f16-5bd7-42f2-8cfd-d3d3b3319cf0" xsi:nil="true"/>
    <wpProjectType xmlns="ca4aeaba-4df1-4218-9cd1-7e17ad5a331a" xsi:nil="true"/>
    <wpProjectID xmlns="3d815d55-d4f1-4917-a2d6-8f3ac7defde3">110941</wpProjectID>
  </documentManagement>
</p:properties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1047682153750200324","enableDocumentContentUpdater":false,"version":"2.0"}]]></TemplafySlideTemplateConfiguration>
</file>

<file path=customXml/item12.xml><?xml version="1.0" encoding="utf-8"?>
<TemplafySlideTemplateConfiguration><![CDATA[{"slideVersion":1,"isValidatorEnabled":false,"isLocked":false,"elementsMetadata":[],"slideId":"1119595256397692932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1,"isValidatorEnabled":false,"isLocked":false,"elementsMetadata":[],"slideId":"1119595256397692930","enableDocumentContentUpdater":false,"version":"2.0"}]]></TemplafySlideTemplateConfiguration>
</file>

<file path=customXml/item16.xml><?xml version="1.0" encoding="utf-8"?>
<TemplafySlideTemplateConfiguration><![CDATA[{"slideVersion":1,"isValidatorEnabled":false,"isLocked":false,"elementsMetadata":[],"slideId":"1119595256397692930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1017361883571945497","enableDocumentContentUpdater":false,"version":"2.0"}]]></TemplafySlideTemplateConfiguration>
</file>

<file path=customXml/item2.xml><?xml version="1.0" encoding="utf-8"?>
<TemplafyFormConfiguration><![CDATA[{"formFields":[],"formDataEntries":[]}]]></TemplafyFormConfiguration>
</file>

<file path=customXml/item3.xml><?xml version="1.0" encoding="utf-8"?>
<TemplafyTemplateConfiguration><![CDATA[{"elementsMetadata":[],"transformationConfigurations":[],"templateName":"Grunnur EFLA 2024_","templateDescription":"","enableDocumentContentUpdater":false,"version":"2.0"}]]></TemplafyTemplate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1067A74F33546A14065CBD276DB5C" ma:contentTypeVersion="22" ma:contentTypeDescription="Create a new document." ma:contentTypeScope="" ma:versionID="870d611b0d39d469074f4c15d134c030">
  <xsd:schema xmlns:xsd="http://www.w3.org/2001/XMLSchema" xmlns:xs="http://www.w3.org/2001/XMLSchema" xmlns:p="http://schemas.microsoft.com/office/2006/metadata/properties" xmlns:ns2="14bfd2bb-3d4a-4549-9197-f3410a8da64b" xmlns:ns3="abbeec68-b05e-4e2e-88e5-2ac3e13fe809" xmlns:ns4="af0aa304-566e-4750-b11e-22b9c06e3397" xmlns:ns5="917c8f16-5bd7-42f2-8cfd-d3d3b3319cf0" xmlns:ns6="ca4aeaba-4df1-4218-9cd1-7e17ad5a331a" xmlns:ns7="3d815d55-d4f1-4917-a2d6-8f3ac7defde3" targetNamespace="http://schemas.microsoft.com/office/2006/metadata/properties" ma:root="true" ma:fieldsID="64b804771dca065720ab8843f32e45df" ns2:_="" ns3:_="" ns4:_="" ns5:_="" ns6:_="" ns7:_="">
    <xsd:import namespace="14bfd2bb-3d4a-4549-9197-f3410a8da64b"/>
    <xsd:import namespace="abbeec68-b05e-4e2e-88e5-2ac3e13fe809"/>
    <xsd:import namespace="af0aa304-566e-4750-b11e-22b9c06e3397"/>
    <xsd:import namespace="917c8f16-5bd7-42f2-8cfd-d3d3b3319cf0"/>
    <xsd:import namespace="ca4aeaba-4df1-4218-9cd1-7e17ad5a331a"/>
    <xsd:import namespace="3d815d55-d4f1-4917-a2d6-8f3ac7defde3"/>
    <xsd:element name="properties">
      <xsd:complexType>
        <xsd:sequence>
          <xsd:element name="documentManagement">
            <xsd:complexType>
              <xsd:all>
                <xsd:element ref="ns2:wpItemLocation" minOccurs="0"/>
                <xsd:element ref="ns3:wp_tag" minOccurs="0"/>
                <xsd:element ref="ns4:DocumentType" minOccurs="0"/>
                <xsd:element ref="ns5:Signature" minOccurs="0"/>
                <xsd:element ref="ns6:wpParent" minOccurs="0"/>
                <xsd:element ref="ns7:wpProjectID" minOccurs="0"/>
                <xsd:element ref="ns7:wpProjectManager" minOccurs="0"/>
                <xsd:element ref="ns6:wpProjectType" minOccurs="0"/>
                <xsd:element ref="ns6:wpFagsvid" minOccurs="0"/>
                <xsd:element ref="ns5:Sign" minOccurs="0"/>
                <xsd:element ref="ns6:MediaServiceMetadata" minOccurs="0"/>
                <xsd:element ref="ns6:MediaServiceFastMetadata" minOccurs="0"/>
                <xsd:element ref="ns6:MediaServiceSearchProperties" minOccurs="0"/>
                <xsd:element ref="ns6:MediaServiceObjectDetectorVersions" minOccurs="0"/>
                <xsd:element ref="ns6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5" nillable="true" ma:displayName="wpItemLocation" ma:default="1f2345ff52cd45ad946ce18cf444a98c;4f10c4152bc44169865cb9aea2c0b633;9187;bc333dc250284a81867ff4f66c0034ee;29706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_tag" ma:index="6" nillable="true" ma:displayName="Stage tag" ma:default="Verkefnavinna" ma:internalName="wp_tag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aa304-566e-4750-b11e-22b9c06e3397" elementFormDefault="qualified">
    <xsd:import namespace="http://schemas.microsoft.com/office/2006/documentManagement/types"/>
    <xsd:import namespace="http://schemas.microsoft.com/office/infopath/2007/PartnerControls"/>
    <xsd:element name="DocumentType" ma:index="7" nillable="true" ma:displayName="Documenttype" ma:internalName="DocumentType" ma:readOnly="false">
      <xsd:simpleType>
        <xsd:restriction base="dms:Choice">
          <xsd:enumeration value="Technical"/>
          <xsd:enumeration value="Documentation"/>
          <xsd:enumeration value="Variou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c8f16-5bd7-42f2-8cfd-d3d3b3319cf0" elementFormDefault="qualified">
    <xsd:import namespace="http://schemas.microsoft.com/office/2006/documentManagement/types"/>
    <xsd:import namespace="http://schemas.microsoft.com/office/infopath/2007/PartnerControls"/>
    <xsd:element name="Signature" ma:index="8" nillable="true" ma:displayName="Signature" ma:internalName="Signature" ma:readOnly="false">
      <xsd:simpleType>
        <xsd:restriction base="dms:Text">
          <xsd:maxLength value="255"/>
        </xsd:restriction>
      </xsd:simpleType>
    </xsd:element>
    <xsd:element name="Sign" ma:index="14" nillable="true" ma:displayName="Sign" ma:format="Dropdown" ma:internalName="Sig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aeaba-4df1-4218-9cd1-7e17ad5a331a" elementFormDefault="qualified">
    <xsd:import namespace="http://schemas.microsoft.com/office/2006/documentManagement/types"/>
    <xsd:import namespace="http://schemas.microsoft.com/office/infopath/2007/PartnerControls"/>
    <xsd:element name="wpParent" ma:index="9" nillable="true" ma:displayName="Customer" ma:default="EFLA verkefnaöflun" ma:internalName="wpParent" ma:readOnly="false">
      <xsd:simpleType>
        <xsd:restriction base="dms:Text"/>
      </xsd:simpleType>
    </xsd:element>
    <xsd:element name="wpProjectType" ma:index="12" nillable="true" ma:displayName="Project Category" ma:default="" ma:internalName="wpProjectType" ma:readOnly="false">
      <xsd:simpleType>
        <xsd:restriction base="dms:Text"/>
      </xsd:simpleType>
    </xsd:element>
    <xsd:element name="wpFagsvid" ma:index="13" nillable="true" ma:displayName="Service Divison" ma:default="" ma:internalName="wpFagsvid" ma:readOnly="false">
      <xsd:simpleType>
        <xsd:restriction base="dms:Text"/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15d55-d4f1-4917-a2d6-8f3ac7defde3" elementFormDefault="qualified">
    <xsd:import namespace="http://schemas.microsoft.com/office/2006/documentManagement/types"/>
    <xsd:import namespace="http://schemas.microsoft.com/office/infopath/2007/PartnerControls"/>
    <xsd:element name="wpProjectID" ma:index="10" nillable="true" ma:displayName="Project ID" ma:default="110941" ma:indexed="true" ma:internalName="wpProjectID" ma:readOnly="false">
      <xsd:simpleType>
        <xsd:restriction base="dms:Text"/>
      </xsd:simpleType>
    </xsd:element>
    <xsd:element name="wpProjectManager" ma:index="11" nillable="true" ma:displayName="Project Manager" ma:default="" ma:indexed="true" ma:SharePointGroup="0" ma:internalName="wpProject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TemplafySlideTemplateConfiguration><![CDATA[{"slideVersion":1,"isValidatorEnabled":false,"isLocked":false,"elementsMetadata":[],"slideId":"1047682153750200320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1047682153750200321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371FA110-CACC-4B61-86DB-F83621129671}">
  <ds:schemaRefs>
    <ds:schemaRef ds:uri="http://schemas.microsoft.com/office/2006/metadata/properties"/>
    <ds:schemaRef ds:uri="http://schemas.microsoft.com/office/infopath/2007/PartnerControls"/>
    <ds:schemaRef ds:uri="3d815d55-d4f1-4917-a2d6-8f3ac7defde3"/>
    <ds:schemaRef ds:uri="ca4aeaba-4df1-4218-9cd1-7e17ad5a331a"/>
    <ds:schemaRef ds:uri="917c8f16-5bd7-42f2-8cfd-d3d3b3319cf0"/>
    <ds:schemaRef ds:uri="af0aa304-566e-4750-b11e-22b9c06e3397"/>
  </ds:schemaRefs>
</ds:datastoreItem>
</file>

<file path=customXml/itemProps10.xml><?xml version="1.0" encoding="utf-8"?>
<ds:datastoreItem xmlns:ds="http://schemas.openxmlformats.org/officeDocument/2006/customXml" ds:itemID="{C7A2E2C9-1DC2-41CC-AF18-C145E3B3F54E}">
  <ds:schemaRefs/>
</ds:datastoreItem>
</file>

<file path=customXml/itemProps11.xml><?xml version="1.0" encoding="utf-8"?>
<ds:datastoreItem xmlns:ds="http://schemas.openxmlformats.org/officeDocument/2006/customXml" ds:itemID="{6E584667-DE31-44E8-A714-A1B22C650E2D}">
  <ds:schemaRefs/>
</ds:datastoreItem>
</file>

<file path=customXml/itemProps12.xml><?xml version="1.0" encoding="utf-8"?>
<ds:datastoreItem xmlns:ds="http://schemas.openxmlformats.org/officeDocument/2006/customXml" ds:itemID="{AD283621-547F-42D8-899A-542CDD2E0F2A}">
  <ds:schemaRefs/>
</ds:datastoreItem>
</file>

<file path=customXml/itemProps13.xml><?xml version="1.0" encoding="utf-8"?>
<ds:datastoreItem xmlns:ds="http://schemas.openxmlformats.org/officeDocument/2006/customXml" ds:itemID="{0E0ED732-B7A2-4FBE-BCB8-C3BC9D7F1C9D}">
  <ds:schemaRefs/>
</ds:datastoreItem>
</file>

<file path=customXml/itemProps14.xml><?xml version="1.0" encoding="utf-8"?>
<ds:datastoreItem xmlns:ds="http://schemas.openxmlformats.org/officeDocument/2006/customXml" ds:itemID="{E3F7E582-E1E9-440D-9D3B-FD197C4BDC3B}">
  <ds:schemaRefs/>
</ds:datastoreItem>
</file>

<file path=customXml/itemProps15.xml><?xml version="1.0" encoding="utf-8"?>
<ds:datastoreItem xmlns:ds="http://schemas.openxmlformats.org/officeDocument/2006/customXml" ds:itemID="{88A112CB-4E47-413B-99AD-ED6DD02684B1}">
  <ds:schemaRefs/>
</ds:datastoreItem>
</file>

<file path=customXml/itemProps16.xml><?xml version="1.0" encoding="utf-8"?>
<ds:datastoreItem xmlns:ds="http://schemas.openxmlformats.org/officeDocument/2006/customXml" ds:itemID="{89C078A9-132A-4C87-937F-E8B94B78DF4C}">
  <ds:schemaRefs/>
</ds:datastoreItem>
</file>

<file path=customXml/itemProps17.xml><?xml version="1.0" encoding="utf-8"?>
<ds:datastoreItem xmlns:ds="http://schemas.openxmlformats.org/officeDocument/2006/customXml" ds:itemID="{843D1308-0D98-4071-B878-2033518D0629}">
  <ds:schemaRefs/>
</ds:datastoreItem>
</file>

<file path=customXml/itemProps18.xml><?xml version="1.0" encoding="utf-8"?>
<ds:datastoreItem xmlns:ds="http://schemas.openxmlformats.org/officeDocument/2006/customXml" ds:itemID="{D3AEA609-E86F-41BD-8975-18ABC1EEECC4}">
  <ds:schemaRefs/>
</ds:datastoreItem>
</file>

<file path=customXml/itemProps19.xml><?xml version="1.0" encoding="utf-8"?>
<ds:datastoreItem xmlns:ds="http://schemas.openxmlformats.org/officeDocument/2006/customXml" ds:itemID="{D369D1B5-9A7D-4478-9990-05CA240D0520}">
  <ds:schemaRefs/>
</ds:datastoreItem>
</file>

<file path=customXml/itemProps2.xml><?xml version="1.0" encoding="utf-8"?>
<ds:datastoreItem xmlns:ds="http://schemas.openxmlformats.org/officeDocument/2006/customXml" ds:itemID="{82D93E1D-BDEF-4782-B281-30503FDFEBBB}">
  <ds:schemaRefs/>
</ds:datastoreItem>
</file>

<file path=customXml/itemProps3.xml><?xml version="1.0" encoding="utf-8"?>
<ds:datastoreItem xmlns:ds="http://schemas.openxmlformats.org/officeDocument/2006/customXml" ds:itemID="{D1B29E3C-A103-41B7-AE18-A5EC1F9F71C8}">
  <ds:schemaRefs/>
</ds:datastoreItem>
</file>

<file path=customXml/itemProps4.xml><?xml version="1.0" encoding="utf-8"?>
<ds:datastoreItem xmlns:ds="http://schemas.openxmlformats.org/officeDocument/2006/customXml" ds:itemID="{E186112C-349E-45FB-BFDC-2502ECD9C0F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1A6F62E-31C2-4DA4-93B6-92E9B0E2B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fd2bb-3d4a-4549-9197-f3410a8da64b"/>
    <ds:schemaRef ds:uri="abbeec68-b05e-4e2e-88e5-2ac3e13fe809"/>
    <ds:schemaRef ds:uri="af0aa304-566e-4750-b11e-22b9c06e3397"/>
    <ds:schemaRef ds:uri="917c8f16-5bd7-42f2-8cfd-d3d3b3319cf0"/>
    <ds:schemaRef ds:uri="ca4aeaba-4df1-4218-9cd1-7e17ad5a331a"/>
    <ds:schemaRef ds:uri="3d815d55-d4f1-4917-a2d6-8f3ac7def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0E8A2E01-33C5-4338-B1FB-9C8BD17A9D51}">
  <ds:schemaRefs/>
</ds:datastoreItem>
</file>

<file path=customXml/itemProps7.xml><?xml version="1.0" encoding="utf-8"?>
<ds:datastoreItem xmlns:ds="http://schemas.openxmlformats.org/officeDocument/2006/customXml" ds:itemID="{D041FA5E-55F9-4D6D-9B9E-84D9CE896458}">
  <ds:schemaRefs/>
</ds:datastoreItem>
</file>

<file path=customXml/itemProps8.xml><?xml version="1.0" encoding="utf-8"?>
<ds:datastoreItem xmlns:ds="http://schemas.openxmlformats.org/officeDocument/2006/customXml" ds:itemID="{BE6E0D8E-1B9D-4DDB-A21B-012122E76F49}">
  <ds:schemaRefs/>
</ds:datastoreItem>
</file>

<file path=customXml/itemProps9.xml><?xml version="1.0" encoding="utf-8"?>
<ds:datastoreItem xmlns:ds="http://schemas.openxmlformats.org/officeDocument/2006/customXml" ds:itemID="{19A11A5C-D242-4E00-BE06-0BC33F68F490}">
  <ds:schemaRefs/>
</ds:datastoreItem>
</file>

<file path=docMetadata/LabelInfo.xml><?xml version="1.0" encoding="utf-8"?>
<clbl:labelList xmlns:clbl="http://schemas.microsoft.com/office/2020/mipLabelMetadata">
  <clbl:label id="{2335d9ba-1c70-4058-a8ae-0dbf4f1d91c5}" enabled="0" method="" siteId="{2335d9ba-1c70-4058-a8ae-0dbf4f1d91c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2158</TotalTime>
  <Words>155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Forsíður</vt:lpstr>
      <vt:lpstr>Graphic_background</vt:lpstr>
      <vt:lpstr>1_Graphic_background</vt:lpstr>
      <vt:lpstr>Grænar orkuhafnir framtíðar</vt:lpstr>
      <vt:lpstr>EFLA</vt:lpstr>
      <vt:lpstr>Framtíðarsýn</vt:lpstr>
      <vt:lpstr>Grænar orkuhafnir framtíðar</vt:lpstr>
      <vt:lpstr>Verkefnið</vt:lpstr>
      <vt:lpstr>Verkefnið</vt:lpstr>
      <vt:lpstr>Afurð starfshóps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Kristín Gunnarsdóttir</dc:creator>
  <cp:lastModifiedBy>Anna Margrét Kornelíusdóttir</cp:lastModifiedBy>
  <cp:revision>22</cp:revision>
  <dcterms:created xsi:type="dcterms:W3CDTF">2024-10-03T05:44:37Z</dcterms:created>
  <dcterms:modified xsi:type="dcterms:W3CDTF">2025-05-26T15:22:46Z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2024-10-02T19:01:51</vt:lpwstr>
  </property>
  <property fmtid="{D5CDD505-2E9C-101B-9397-08002B2CF9AE}" pid="3" name="TemplafyTenantId">
    <vt:lpwstr>efla</vt:lpwstr>
  </property>
  <property fmtid="{D5CDD505-2E9C-101B-9397-08002B2CF9AE}" pid="4" name="TemplafyTemplateId">
    <vt:lpwstr>1017361866323394568</vt:lpwstr>
  </property>
  <property fmtid="{D5CDD505-2E9C-101B-9397-08002B2CF9AE}" pid="5" name="TemplafyUserProfileId">
    <vt:lpwstr>913165040788963636</vt:lpwstr>
  </property>
  <property fmtid="{D5CDD505-2E9C-101B-9397-08002B2CF9AE}" pid="6" name="TemplafyLanguageCode">
    <vt:lpwstr>is-IS</vt:lpwstr>
  </property>
  <property fmtid="{D5CDD505-2E9C-101B-9397-08002B2CF9AE}" pid="7" name="TemplafyFromBlank">
    <vt:bool>true</vt:bool>
  </property>
  <property fmtid="{D5CDD505-2E9C-101B-9397-08002B2CF9AE}" pid="8" name="ContentTypeId">
    <vt:lpwstr>0x0101005631067A74F33546A14065CBD276DB5C</vt:lpwstr>
  </property>
</Properties>
</file>