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4134" r:id="rId2"/>
    <p:sldMasterId id="2147483650" r:id="rId3"/>
    <p:sldMasterId id="2147483701" r:id="rId4"/>
    <p:sldMasterId id="2147483668" r:id="rId5"/>
  </p:sldMasterIdLst>
  <p:notesMasterIdLst>
    <p:notesMasterId r:id="rId21"/>
  </p:notesMasterIdLst>
  <p:sldIdLst>
    <p:sldId id="256" r:id="rId6"/>
    <p:sldId id="289" r:id="rId7"/>
    <p:sldId id="266" r:id="rId8"/>
    <p:sldId id="301" r:id="rId9"/>
    <p:sldId id="308" r:id="rId10"/>
    <p:sldId id="309" r:id="rId11"/>
    <p:sldId id="291" r:id="rId12"/>
    <p:sldId id="297" r:id="rId13"/>
    <p:sldId id="310" r:id="rId14"/>
    <p:sldId id="277" r:id="rId15"/>
    <p:sldId id="278" r:id="rId16"/>
    <p:sldId id="311" r:id="rId17"/>
    <p:sldId id="284" r:id="rId18"/>
    <p:sldId id="270" r:id="rId19"/>
    <p:sldId id="312" r:id="rId20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12263-72FC-4F42-9492-3C5BA0326443}" v="40" dt="2026-05-17T23:18:50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5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83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FAF2-7072-40F6-AF8C-6ACF1173B512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51D2-2AE0-4710-921A-F13F6DB247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521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s-I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1151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857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55284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íð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FC4F247-9B02-5C76-161A-048DE6058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CC5F1D-A8BB-82EB-A84F-59CE1FD46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2099436"/>
            <a:ext cx="5148263" cy="3151833"/>
          </a:xfrm>
        </p:spPr>
        <p:txBody>
          <a:bodyPr lIns="0" tIns="0" rIns="0" bIns="0" anchor="b"/>
          <a:lstStyle>
            <a:lvl1pPr algn="l">
              <a:lnSpc>
                <a:spcPct val="85000"/>
              </a:lnSpc>
              <a:defRPr sz="6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5C5C13-EF3C-2EE8-9E5E-2F1616840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5529943"/>
            <a:ext cx="5148264" cy="6359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5630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íð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34DEB0F-A09E-70D0-361D-6177928A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8C1097E-7E1D-EE19-0F4D-C20D652BAE2D}"/>
              </a:ext>
            </a:extLst>
          </p:cNvPr>
          <p:cNvSpPr txBox="1">
            <a:spLocks/>
          </p:cNvSpPr>
          <p:nvPr/>
        </p:nvSpPr>
        <p:spPr>
          <a:xfrm>
            <a:off x="833122" y="2099436"/>
            <a:ext cx="8215628" cy="31518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0" kern="1200">
                <a:solidFill>
                  <a:schemeClr val="accent3"/>
                </a:solidFill>
                <a:latin typeface="+mj-lt"/>
                <a:ea typeface="Roboto Slab" pitchFamily="2" charset="0"/>
                <a:cs typeface="Sharp Slab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I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7B58D5-4A19-E5F5-8DFC-08EC63AA573F}"/>
              </a:ext>
            </a:extLst>
          </p:cNvPr>
          <p:cNvSpPr txBox="1">
            <a:spLocks/>
          </p:cNvSpPr>
          <p:nvPr/>
        </p:nvSpPr>
        <p:spPr>
          <a:xfrm>
            <a:off x="833120" y="5529943"/>
            <a:ext cx="5442268" cy="635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None/>
              <a:defRPr lang="en-GB" sz="1800" b="0" i="0" kern="1200">
                <a:solidFill>
                  <a:schemeClr val="accent3"/>
                </a:solidFill>
                <a:latin typeface="+mn-lt"/>
                <a:ea typeface="+mn-ea"/>
                <a:cs typeface="Arial Nova Light" panose="020B03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20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18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16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IS" sz="16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18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íð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2ADA53-6201-5111-F252-AA907DDA05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FAA041-6AE3-F89E-0C05-A5E72C17BC67}"/>
              </a:ext>
            </a:extLst>
          </p:cNvPr>
          <p:cNvSpPr txBox="1">
            <a:spLocks/>
          </p:cNvSpPr>
          <p:nvPr/>
        </p:nvSpPr>
        <p:spPr>
          <a:xfrm>
            <a:off x="833122" y="2099436"/>
            <a:ext cx="8215628" cy="315183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b="0" i="0" kern="1200">
                <a:solidFill>
                  <a:schemeClr val="accent3"/>
                </a:solidFill>
                <a:latin typeface="+mj-lt"/>
                <a:ea typeface="Roboto Slab" pitchFamily="2" charset="0"/>
                <a:cs typeface="Sharp Slab" pitchFamily="2" charset="77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Click to edit Master title style</a:t>
            </a:r>
            <a:endParaRPr lang="en-IS" dirty="0">
              <a:solidFill>
                <a:schemeClr val="tx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FEDB34C-E656-EBC2-DCDB-FB7829BD9CBA}"/>
              </a:ext>
            </a:extLst>
          </p:cNvPr>
          <p:cNvSpPr txBox="1">
            <a:spLocks/>
          </p:cNvSpPr>
          <p:nvPr/>
        </p:nvSpPr>
        <p:spPr>
          <a:xfrm>
            <a:off x="833120" y="5529943"/>
            <a:ext cx="5442268" cy="635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None/>
              <a:defRPr lang="en-GB" sz="1800" b="0" i="0" kern="1200">
                <a:solidFill>
                  <a:schemeClr val="accent3"/>
                </a:solidFill>
                <a:latin typeface="+mn-lt"/>
                <a:ea typeface="+mn-ea"/>
                <a:cs typeface="Arial Nova Light" panose="020B03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20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18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GB" sz="16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lang="en-IS" sz="1600" b="0" i="0" kern="1200">
                <a:solidFill>
                  <a:schemeClr val="accent1"/>
                </a:solidFill>
                <a:latin typeface="+mn-lt"/>
                <a:ea typeface="+mn-ea"/>
                <a:cs typeface="Arial Nova Light" panose="020B03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90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aglær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C46FE9F8-86DD-2932-913E-487A412805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174010 w 12192000"/>
              <a:gd name="connsiteY0" fmla="*/ 355959 h 6858000"/>
              <a:gd name="connsiteX1" fmla="*/ 10970315 w 12192000"/>
              <a:gd name="connsiteY1" fmla="*/ 559654 h 6858000"/>
              <a:gd name="connsiteX2" fmla="*/ 10970315 w 12192000"/>
              <a:gd name="connsiteY2" fmla="*/ 907468 h 6858000"/>
              <a:gd name="connsiteX3" fmla="*/ 11175068 w 12192000"/>
              <a:gd name="connsiteY3" fmla="*/ 1112220 h 6858000"/>
              <a:gd name="connsiteX4" fmla="*/ 11987244 w 12192000"/>
              <a:gd name="connsiteY4" fmla="*/ 1112220 h 6858000"/>
              <a:gd name="connsiteX5" fmla="*/ 12191997 w 12192000"/>
              <a:gd name="connsiteY5" fmla="*/ 1316973 h 6858000"/>
              <a:gd name="connsiteX6" fmla="*/ 12191997 w 12192000"/>
              <a:gd name="connsiteY6" fmla="*/ 1316947 h 6858000"/>
              <a:gd name="connsiteX7" fmla="*/ 12191997 w 12192000"/>
              <a:gd name="connsiteY7" fmla="*/ 355959 h 6858000"/>
              <a:gd name="connsiteX8" fmla="*/ 0 w 12192000"/>
              <a:gd name="connsiteY8" fmla="*/ 0 h 6858000"/>
              <a:gd name="connsiteX9" fmla="*/ 6096000 w 12192000"/>
              <a:gd name="connsiteY9" fmla="*/ 0 h 6858000"/>
              <a:gd name="connsiteX10" fmla="*/ 697865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6978650 w 12192000"/>
              <a:gd name="connsiteY13" fmla="*/ 6858000 h 6858000"/>
              <a:gd name="connsiteX14" fmla="*/ 6096000 w 12192000"/>
              <a:gd name="connsiteY14" fmla="*/ 6858000 h 6858000"/>
              <a:gd name="connsiteX15" fmla="*/ 0 w 12192000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11174010" y="355959"/>
                </a:moveTo>
                <a:cubicBezTo>
                  <a:pt x="11061511" y="355959"/>
                  <a:pt x="10970315" y="447155"/>
                  <a:pt x="10970315" y="559654"/>
                </a:cubicBezTo>
                <a:lnTo>
                  <a:pt x="10970315" y="907468"/>
                </a:lnTo>
                <a:cubicBezTo>
                  <a:pt x="10970315" y="1020560"/>
                  <a:pt x="11062001" y="1112220"/>
                  <a:pt x="11175068" y="1112220"/>
                </a:cubicBezTo>
                <a:lnTo>
                  <a:pt x="11987244" y="1112220"/>
                </a:lnTo>
                <a:cubicBezTo>
                  <a:pt x="12100336" y="1112220"/>
                  <a:pt x="12191997" y="1203906"/>
                  <a:pt x="12191997" y="1316973"/>
                </a:cubicBezTo>
                <a:lnTo>
                  <a:pt x="12191997" y="1316947"/>
                </a:lnTo>
                <a:lnTo>
                  <a:pt x="12191997" y="35595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97865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978650" y="68580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B3AD3D-1D08-D607-F08E-72CD8E8A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74" y="2178424"/>
            <a:ext cx="7363985" cy="2026610"/>
          </a:xfrm>
        </p:spPr>
        <p:txBody>
          <a:bodyPr anchor="ctr"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9E0DE-ECD5-3E04-00D4-A0F18C07D5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02464" y="320653"/>
            <a:ext cx="1289536" cy="103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1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aglær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30D16-E3DD-5899-AFF7-148C5875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32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aglæra 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0EB97914-8ACF-B218-2BE2-DD0E05D9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6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aglær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B3AD3D-1D08-D607-F08E-72CD8E8A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74" y="368300"/>
            <a:ext cx="11016743" cy="108108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70AC2BB-74D0-4E94-F45A-1ACBAFDF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6" y="1730478"/>
            <a:ext cx="11008459" cy="443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7AB3C-B600-0AA2-256A-3C4F735E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62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aglær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5B59F65E-AACA-E2B8-A07A-A069E4BD9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A19AFA8-3F69-71C9-A648-750F1F72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74" y="368300"/>
            <a:ext cx="11016743" cy="1081088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07A2B4-46EA-8E5E-6019-5996D4AE1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6" y="1730478"/>
            <a:ext cx="11008459" cy="4435372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9616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0199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aglær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0B5E54C5-0C0B-6033-637C-1B2A656D1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4A08713-1361-EB1A-C561-E6AA3CEB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74" y="368300"/>
            <a:ext cx="11016743" cy="1081088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0F8F4A-A361-0785-0632-1A2AD7E23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66" y="1730478"/>
            <a:ext cx="11008459" cy="4435372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837247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2B833C-5840-68FA-4774-10E43937843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4940D-3E90-A437-3934-E6FCB939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8301"/>
            <a:ext cx="5148262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0494C97-5949-1A57-467C-CA917702A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3249613"/>
            <a:ext cx="5148263" cy="29162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B6D88F-99AB-6818-98B0-830A011C7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BE2D54C-4D72-AFC7-1490-24C56266BD0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56363" y="368300"/>
            <a:ext cx="5148262" cy="579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55621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2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EBA8C9-4BDB-4B8C-1DA6-F1A9E2E8108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4940D-3E90-A437-3934-E6FCB939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C1B99D4-D92B-9759-8A11-6B41EF424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8" name="Picture 7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BF19C592-76C1-1952-EDE3-4E9F3B473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58CB765-082D-5B88-F1DF-8018706237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363" y="368300"/>
            <a:ext cx="5148263" cy="57975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95477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B0F6C1-A24B-F9DD-1138-D1DC5CD62DD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BB278D-C95E-F173-9C7C-5B9E1207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8301"/>
            <a:ext cx="5148262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C93755-5C10-ED67-D236-50F1C5EC6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6" y="3257551"/>
            <a:ext cx="5148262" cy="290829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7F43E2-475E-2522-109B-E7303E01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28EECA3-335A-C3AE-0162-70B3C756DA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56363" y="368300"/>
            <a:ext cx="5148262" cy="5797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3796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C711A7-B0EC-6798-AFF7-8F72DEAE070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8E97D0-59E9-D9BA-0D9D-4CC2D438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9F9291-7758-454E-63C4-C74CBF68F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2" name="Picture 1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A594F12D-92AD-E9D0-9113-E7CD47BEE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CA8629DE-F4E9-D70D-8D97-61BFBF5A8B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363" y="368300"/>
            <a:ext cx="5148263" cy="57975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03899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20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2ADA53-6201-5111-F252-AA907DDA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F78C18-C05B-0BD0-BC51-1C713431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8301"/>
            <a:ext cx="5148262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6145C-3D01-6174-296E-97DE6C3B10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44574" y="504646"/>
            <a:ext cx="5198852" cy="58487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s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15DBB-6D70-7011-3EF7-FA1FFDC70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3249613"/>
            <a:ext cx="5148263" cy="29162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27724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2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0FF321-533E-9CB8-313E-4BFA418DEAB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AD89C2-2D59-2947-24AB-3207201F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8301"/>
            <a:ext cx="5148262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0C53CF4-CBD6-0386-14CF-44A69CC7C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3249613"/>
            <a:ext cx="5148263" cy="29162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4" name="Picture 3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8B7E81EA-FA93-7EBD-228A-9DCAE2E8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F3A3842-B46C-1E0A-39DA-E48D86752D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363" y="368300"/>
            <a:ext cx="5148263" cy="57975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65139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2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C9FEDC-D649-1F85-C80D-EFE543937F6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C54C1-7E44-3C63-BFA1-9E4565347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6" y="368301"/>
            <a:ext cx="5148262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4AD6D-757F-6C3E-9F2A-184E8C24D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3249613"/>
            <a:ext cx="5148263" cy="29162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6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0A719BE9-628E-16A2-224F-F7DBCDD4A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016B140-DA56-1978-4A0C-D1AEC8E0E7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56363" y="368300"/>
            <a:ext cx="5148263" cy="57975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08478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4CED0B-B256-B6A8-13FC-AFD929A8B1B5}"/>
              </a:ext>
            </a:extLst>
          </p:cNvPr>
          <p:cNvCxnSpPr>
            <a:cxnSpLocks/>
          </p:cNvCxnSpPr>
          <p:nvPr/>
        </p:nvCxnSpPr>
        <p:spPr>
          <a:xfrm>
            <a:off x="6096000" y="1803862"/>
            <a:ext cx="0" cy="4419137"/>
          </a:xfrm>
          <a:prstGeom prst="line">
            <a:avLst/>
          </a:prstGeom>
          <a:ln w="254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5C1B353-DDC9-5644-A3E3-D8C3C66F1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167" y="368300"/>
            <a:ext cx="11008458" cy="1081087"/>
          </a:xfrm>
        </p:spPr>
        <p:txBody>
          <a:bodyPr anchor="b">
            <a:normAutofit/>
          </a:bodyPr>
          <a:lstStyle>
            <a:lvl1pPr marL="1800" indent="0">
              <a:buNone/>
              <a:defRPr sz="3600">
                <a:solidFill>
                  <a:srgbClr val="FF0000"/>
                </a:solidFill>
                <a:latin typeface="+mj-lt"/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D86A1E-E301-87A0-85AB-69AFF6834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63F69-2D63-E401-38E0-AA0CD10C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803862"/>
            <a:ext cx="5153026" cy="4361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7C1799-EDA1-AD3F-AF76-401AB3B4EA4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6364" y="1803862"/>
            <a:ext cx="5153026" cy="4361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123352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6F2B49-66BF-9C17-CEAE-CC9EE7B6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1803862"/>
            <a:ext cx="5153026" cy="4361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5C1B353-DDC9-5644-A3E3-D8C3C66F1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167" y="368300"/>
            <a:ext cx="5139469" cy="1081088"/>
          </a:xfrm>
        </p:spPr>
        <p:txBody>
          <a:bodyPr anchor="b">
            <a:noAutofit/>
          </a:bodyPr>
          <a:lstStyle>
            <a:lvl1pPr marL="1800" indent="0">
              <a:buNone/>
              <a:defRPr sz="3600">
                <a:solidFill>
                  <a:srgbClr val="FF0000"/>
                </a:solidFill>
                <a:latin typeface="+mj-lt"/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89ACC-72A9-AA3B-9CE4-5202213B9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E4EEF8-2A24-2545-B08F-E4103BB9988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450292" y="1803862"/>
            <a:ext cx="5153026" cy="436198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218EBE-008C-C074-0440-B414978B75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59085" y="368300"/>
            <a:ext cx="5139469" cy="1081088"/>
          </a:xfrm>
        </p:spPr>
        <p:txBody>
          <a:bodyPr anchor="b">
            <a:noAutofit/>
          </a:bodyPr>
          <a:lstStyle>
            <a:lvl1pPr marL="1800" indent="0">
              <a:buNone/>
              <a:defRPr sz="3600">
                <a:solidFill>
                  <a:srgbClr val="FF0000"/>
                </a:solidFill>
                <a:latin typeface="+mj-lt"/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5672C4-A29F-23FA-B6C0-D6E4030F15B6}"/>
              </a:ext>
            </a:extLst>
          </p:cNvPr>
          <p:cNvCxnSpPr>
            <a:cxnSpLocks/>
          </p:cNvCxnSpPr>
          <p:nvPr/>
        </p:nvCxnSpPr>
        <p:spPr>
          <a:xfrm>
            <a:off x="6096000" y="368300"/>
            <a:ext cx="0" cy="5854699"/>
          </a:xfrm>
          <a:prstGeom prst="line">
            <a:avLst/>
          </a:prstGeom>
          <a:ln w="254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6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9418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4CED0B-B256-B6A8-13FC-AFD929A8B1B5}"/>
              </a:ext>
            </a:extLst>
          </p:cNvPr>
          <p:cNvCxnSpPr>
            <a:cxnSpLocks/>
          </p:cNvCxnSpPr>
          <p:nvPr/>
        </p:nvCxnSpPr>
        <p:spPr>
          <a:xfrm>
            <a:off x="6096000" y="368300"/>
            <a:ext cx="0" cy="5854699"/>
          </a:xfrm>
          <a:prstGeom prst="line">
            <a:avLst/>
          </a:prstGeom>
          <a:ln w="254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6F2B49-66BF-9C17-CEAE-CC9EE7B6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2335876"/>
            <a:ext cx="5153026" cy="382997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6C26FE-25B5-6CEB-CE6D-A225A16A6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167" y="1650010"/>
            <a:ext cx="5139469" cy="388649"/>
          </a:xfrm>
        </p:spPr>
        <p:txBody>
          <a:bodyPr anchor="b">
            <a:normAutofit/>
          </a:bodyPr>
          <a:lstStyle>
            <a:lvl1pPr marL="1800" indent="0">
              <a:buNone/>
              <a:defRPr sz="2400">
                <a:solidFill>
                  <a:srgbClr val="FF0000"/>
                </a:solidFill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FA156D-BE87-9189-CE98-6C19D7D045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56364" y="2335876"/>
            <a:ext cx="5153026" cy="382997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8141EFB-ADD6-A6E0-B12A-1E3F24284E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65157" y="1650010"/>
            <a:ext cx="5139469" cy="388649"/>
          </a:xfrm>
        </p:spPr>
        <p:txBody>
          <a:bodyPr anchor="b">
            <a:normAutofit/>
          </a:bodyPr>
          <a:lstStyle>
            <a:lvl1pPr marL="1800" indent="0">
              <a:buNone/>
              <a:defRPr sz="2400">
                <a:solidFill>
                  <a:srgbClr val="FF0000"/>
                </a:solidFill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5C1B353-DDC9-5644-A3E3-D8C3C66F1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6167" y="368300"/>
            <a:ext cx="5139469" cy="1081087"/>
          </a:xfrm>
        </p:spPr>
        <p:txBody>
          <a:bodyPr anchor="b">
            <a:noAutofit/>
          </a:bodyPr>
          <a:lstStyle>
            <a:lvl1pPr marL="1800" indent="0">
              <a:buNone/>
              <a:defRPr sz="3600">
                <a:solidFill>
                  <a:srgbClr val="FF0000"/>
                </a:solidFill>
                <a:latin typeface="+mj-lt"/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1234654-F8C4-4243-4416-15740F91D3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1258" y="368300"/>
            <a:ext cx="5139469" cy="1081087"/>
          </a:xfrm>
        </p:spPr>
        <p:txBody>
          <a:bodyPr anchor="b">
            <a:noAutofit/>
          </a:bodyPr>
          <a:lstStyle>
            <a:lvl1pPr marL="1800" indent="0">
              <a:buNone/>
              <a:defRPr sz="3600">
                <a:solidFill>
                  <a:srgbClr val="FF0000"/>
                </a:solidFill>
                <a:latin typeface="+mj-lt"/>
              </a:defRPr>
            </a:lvl1pPr>
            <a:lvl2pPr marL="385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89ACC-72A9-AA3B-9CE4-5202213B9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86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4CED0B-B256-B6A8-13FC-AFD929A8B1B5}"/>
              </a:ext>
            </a:extLst>
          </p:cNvPr>
          <p:cNvCxnSpPr>
            <a:cxnSpLocks/>
          </p:cNvCxnSpPr>
          <p:nvPr/>
        </p:nvCxnSpPr>
        <p:spPr>
          <a:xfrm>
            <a:off x="6096000" y="2261938"/>
            <a:ext cx="0" cy="3961061"/>
          </a:xfrm>
          <a:prstGeom prst="line">
            <a:avLst/>
          </a:prstGeom>
          <a:ln w="254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0406ACD-C666-ECBB-9F6F-6DB535EC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6" cy="150862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6F2B49-66BF-9C17-CEAE-CC9EE7B6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2358188"/>
            <a:ext cx="5153026" cy="380766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2EF80-06CC-24D5-25BF-CB738B82F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EE6065-8E86-A565-583D-9386BE2CA0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56364" y="2358188"/>
            <a:ext cx="5148262" cy="38076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97059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A3D6A-7031-8A78-F6FB-391D1003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BA0EEF-9809-8F3B-0E4F-39BCD5801C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55912" y="368301"/>
            <a:ext cx="5153026" cy="579754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437618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DD3FE54-E09B-56D1-98DE-2520A47CBC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078010 w 6096000"/>
              <a:gd name="connsiteY0" fmla="*/ 355959 h 6858000"/>
              <a:gd name="connsiteX1" fmla="*/ 4874315 w 6096000"/>
              <a:gd name="connsiteY1" fmla="*/ 559654 h 6858000"/>
              <a:gd name="connsiteX2" fmla="*/ 4874315 w 6096000"/>
              <a:gd name="connsiteY2" fmla="*/ 907468 h 6858000"/>
              <a:gd name="connsiteX3" fmla="*/ 5079068 w 6096000"/>
              <a:gd name="connsiteY3" fmla="*/ 1112220 h 6858000"/>
              <a:gd name="connsiteX4" fmla="*/ 5891244 w 6096000"/>
              <a:gd name="connsiteY4" fmla="*/ 1112220 h 6858000"/>
              <a:gd name="connsiteX5" fmla="*/ 6095997 w 6096000"/>
              <a:gd name="connsiteY5" fmla="*/ 1316973 h 6858000"/>
              <a:gd name="connsiteX6" fmla="*/ 6095997 w 6096000"/>
              <a:gd name="connsiteY6" fmla="*/ 1316947 h 6858000"/>
              <a:gd name="connsiteX7" fmla="*/ 6095997 w 6096000"/>
              <a:gd name="connsiteY7" fmla="*/ 355959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5078010" y="355959"/>
                </a:moveTo>
                <a:cubicBezTo>
                  <a:pt x="4965511" y="355959"/>
                  <a:pt x="4874315" y="447155"/>
                  <a:pt x="4874315" y="559654"/>
                </a:cubicBezTo>
                <a:lnTo>
                  <a:pt x="4874315" y="907468"/>
                </a:lnTo>
                <a:cubicBezTo>
                  <a:pt x="4874315" y="1020560"/>
                  <a:pt x="4966001" y="1112220"/>
                  <a:pt x="5079068" y="1112220"/>
                </a:cubicBezTo>
                <a:lnTo>
                  <a:pt x="5891244" y="1112220"/>
                </a:lnTo>
                <a:cubicBezTo>
                  <a:pt x="6004336" y="1112220"/>
                  <a:pt x="6095997" y="1203906"/>
                  <a:pt x="6095997" y="1316973"/>
                </a:cubicBezTo>
                <a:lnTo>
                  <a:pt x="6095997" y="1316947"/>
                </a:lnTo>
                <a:lnTo>
                  <a:pt x="6095997" y="35595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7064568-BD6A-B6D3-2A7B-5B824C62B9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02461" y="320653"/>
            <a:ext cx="1289537" cy="10316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>
            <a:lvl1pPr>
              <a:spcBef>
                <a:spcPts val="1000"/>
              </a:spcBef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20064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xti og mynd 1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DD3FE54-E09B-56D1-98DE-2520A47CBC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078010 w 6096000"/>
              <a:gd name="connsiteY0" fmla="*/ 355959 h 6858000"/>
              <a:gd name="connsiteX1" fmla="*/ 4874315 w 6096000"/>
              <a:gd name="connsiteY1" fmla="*/ 559654 h 6858000"/>
              <a:gd name="connsiteX2" fmla="*/ 4874315 w 6096000"/>
              <a:gd name="connsiteY2" fmla="*/ 907468 h 6858000"/>
              <a:gd name="connsiteX3" fmla="*/ 5079068 w 6096000"/>
              <a:gd name="connsiteY3" fmla="*/ 1112220 h 6858000"/>
              <a:gd name="connsiteX4" fmla="*/ 5891244 w 6096000"/>
              <a:gd name="connsiteY4" fmla="*/ 1112220 h 6858000"/>
              <a:gd name="connsiteX5" fmla="*/ 6095997 w 6096000"/>
              <a:gd name="connsiteY5" fmla="*/ 1316973 h 6858000"/>
              <a:gd name="connsiteX6" fmla="*/ 6095997 w 6096000"/>
              <a:gd name="connsiteY6" fmla="*/ 1316947 h 6858000"/>
              <a:gd name="connsiteX7" fmla="*/ 6095997 w 6096000"/>
              <a:gd name="connsiteY7" fmla="*/ 355959 h 6858000"/>
              <a:gd name="connsiteX8" fmla="*/ 0 w 6096000"/>
              <a:gd name="connsiteY8" fmla="*/ 0 h 6858000"/>
              <a:gd name="connsiteX9" fmla="*/ 6096000 w 6096000"/>
              <a:gd name="connsiteY9" fmla="*/ 0 h 6858000"/>
              <a:gd name="connsiteX10" fmla="*/ 6096000 w 6096000"/>
              <a:gd name="connsiteY10" fmla="*/ 6858000 h 6858000"/>
              <a:gd name="connsiteX11" fmla="*/ 0 w 6096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0" h="6858000">
                <a:moveTo>
                  <a:pt x="5078010" y="355959"/>
                </a:moveTo>
                <a:cubicBezTo>
                  <a:pt x="4965511" y="355959"/>
                  <a:pt x="4874315" y="447155"/>
                  <a:pt x="4874315" y="559654"/>
                </a:cubicBezTo>
                <a:lnTo>
                  <a:pt x="4874315" y="907468"/>
                </a:lnTo>
                <a:cubicBezTo>
                  <a:pt x="4874315" y="1020560"/>
                  <a:pt x="4966001" y="1112220"/>
                  <a:pt x="5079068" y="1112220"/>
                </a:cubicBezTo>
                <a:lnTo>
                  <a:pt x="5891244" y="1112220"/>
                </a:lnTo>
                <a:cubicBezTo>
                  <a:pt x="6004336" y="1112220"/>
                  <a:pt x="6095997" y="1203906"/>
                  <a:pt x="6095997" y="1316973"/>
                </a:cubicBezTo>
                <a:lnTo>
                  <a:pt x="6095997" y="1316947"/>
                </a:lnTo>
                <a:lnTo>
                  <a:pt x="6095997" y="355959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IS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97064568-BD6A-B6D3-2A7B-5B824C62B9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02461" y="320653"/>
            <a:ext cx="1289537" cy="10316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5153026" cy="2916236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9257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7133268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3" y="3249614"/>
            <a:ext cx="7133269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04AE6D-5D56-0B1A-52D2-C2F54A35F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91C9AF83-AF51-B743-294F-11AFB95F2E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45475" y="0"/>
            <a:ext cx="3946525" cy="6165850"/>
          </a:xfrm>
          <a:custGeom>
            <a:avLst/>
            <a:gdLst>
              <a:gd name="connsiteX0" fmla="*/ 657767 w 3946525"/>
              <a:gd name="connsiteY0" fmla="*/ 0 h 6165850"/>
              <a:gd name="connsiteX1" fmla="*/ 3288758 w 3946525"/>
              <a:gd name="connsiteY1" fmla="*/ 0 h 6165850"/>
              <a:gd name="connsiteX2" fmla="*/ 3288759 w 3946525"/>
              <a:gd name="connsiteY2" fmla="*/ 0 h 6165850"/>
              <a:gd name="connsiteX3" fmla="*/ 3946525 w 3946525"/>
              <a:gd name="connsiteY3" fmla="*/ 0 h 6165850"/>
              <a:gd name="connsiteX4" fmla="*/ 3946525 w 3946525"/>
              <a:gd name="connsiteY4" fmla="*/ 657767 h 6165850"/>
              <a:gd name="connsiteX5" fmla="*/ 3946525 w 3946525"/>
              <a:gd name="connsiteY5" fmla="*/ 1047404 h 6165850"/>
              <a:gd name="connsiteX6" fmla="*/ 3946525 w 3946525"/>
              <a:gd name="connsiteY6" fmla="*/ 3175000 h 6165850"/>
              <a:gd name="connsiteX7" fmla="*/ 3946525 w 3946525"/>
              <a:gd name="connsiteY7" fmla="*/ 5508083 h 6165850"/>
              <a:gd name="connsiteX8" fmla="*/ 3946525 w 3946525"/>
              <a:gd name="connsiteY8" fmla="*/ 6165850 h 6165850"/>
              <a:gd name="connsiteX9" fmla="*/ 3288758 w 3946525"/>
              <a:gd name="connsiteY9" fmla="*/ 6165850 h 6165850"/>
              <a:gd name="connsiteX10" fmla="*/ 1704860 w 3946525"/>
              <a:gd name="connsiteY10" fmla="*/ 6165850 h 6165850"/>
              <a:gd name="connsiteX11" fmla="*/ 657767 w 3946525"/>
              <a:gd name="connsiteY11" fmla="*/ 6165850 h 6165850"/>
              <a:gd name="connsiteX12" fmla="*/ 0 w 3946525"/>
              <a:gd name="connsiteY12" fmla="*/ 5508083 h 6165850"/>
              <a:gd name="connsiteX13" fmla="*/ 0 w 3946525"/>
              <a:gd name="connsiteY13" fmla="*/ 3175000 h 6165850"/>
              <a:gd name="connsiteX14" fmla="*/ 0 w 3946525"/>
              <a:gd name="connsiteY14" fmla="*/ 657767 h 6165850"/>
              <a:gd name="connsiteX15" fmla="*/ 0 w 3946525"/>
              <a:gd name="connsiteY15" fmla="*/ 0 h 6165850"/>
              <a:gd name="connsiteX16" fmla="*/ 657766 w 3946525"/>
              <a:gd name="connsiteY16" fmla="*/ 0 h 616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46525" h="6165850">
                <a:moveTo>
                  <a:pt x="657767" y="0"/>
                </a:moveTo>
                <a:lnTo>
                  <a:pt x="3288758" y="0"/>
                </a:lnTo>
                <a:lnTo>
                  <a:pt x="3288759" y="0"/>
                </a:lnTo>
                <a:lnTo>
                  <a:pt x="3946525" y="0"/>
                </a:lnTo>
                <a:lnTo>
                  <a:pt x="3946525" y="657767"/>
                </a:lnTo>
                <a:lnTo>
                  <a:pt x="3946525" y="1047404"/>
                </a:lnTo>
                <a:lnTo>
                  <a:pt x="3946525" y="3175000"/>
                </a:lnTo>
                <a:lnTo>
                  <a:pt x="3946525" y="5508083"/>
                </a:lnTo>
                <a:lnTo>
                  <a:pt x="3946525" y="6165850"/>
                </a:lnTo>
                <a:lnTo>
                  <a:pt x="3288758" y="6165850"/>
                </a:lnTo>
                <a:lnTo>
                  <a:pt x="1704860" y="6165850"/>
                </a:lnTo>
                <a:lnTo>
                  <a:pt x="657767" y="6165850"/>
                </a:lnTo>
                <a:cubicBezTo>
                  <a:pt x="294492" y="6165850"/>
                  <a:pt x="0" y="5871358"/>
                  <a:pt x="0" y="5508083"/>
                </a:cubicBezTo>
                <a:lnTo>
                  <a:pt x="0" y="3175000"/>
                </a:lnTo>
                <a:lnTo>
                  <a:pt x="0" y="657767"/>
                </a:lnTo>
                <a:lnTo>
                  <a:pt x="0" y="0"/>
                </a:lnTo>
                <a:lnTo>
                  <a:pt x="657766" y="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1406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368301"/>
            <a:ext cx="7023999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3249614"/>
            <a:ext cx="7024000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D2D5DA2F-D94F-1D93-8331-F3A8BB775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8763" cy="6165850"/>
          </a:xfrm>
          <a:custGeom>
            <a:avLst/>
            <a:gdLst>
              <a:gd name="connsiteX0" fmla="*/ 0 w 4068763"/>
              <a:gd name="connsiteY0" fmla="*/ 0 h 6165850"/>
              <a:gd name="connsiteX1" fmla="*/ 1755775 w 4068763"/>
              <a:gd name="connsiteY1" fmla="*/ 0 h 6165850"/>
              <a:gd name="connsiteX2" fmla="*/ 1755775 w 4068763"/>
              <a:gd name="connsiteY2" fmla="*/ 0 h 6165850"/>
              <a:gd name="connsiteX3" fmla="*/ 3390485 w 4068763"/>
              <a:gd name="connsiteY3" fmla="*/ 0 h 6165850"/>
              <a:gd name="connsiteX4" fmla="*/ 4068763 w 4068763"/>
              <a:gd name="connsiteY4" fmla="*/ 0 h 6165850"/>
              <a:gd name="connsiteX5" fmla="*/ 4068763 w 4068763"/>
              <a:gd name="connsiteY5" fmla="*/ 1449388 h 6165850"/>
              <a:gd name="connsiteX6" fmla="*/ 4068598 w 4068763"/>
              <a:gd name="connsiteY6" fmla="*/ 1449388 h 6165850"/>
              <a:gd name="connsiteX7" fmla="*/ 4068598 w 4068763"/>
              <a:gd name="connsiteY7" fmla="*/ 5487737 h 6165850"/>
              <a:gd name="connsiteX8" fmla="*/ 3390485 w 4068763"/>
              <a:gd name="connsiteY8" fmla="*/ 6165850 h 6165850"/>
              <a:gd name="connsiteX9" fmla="*/ 1755775 w 4068763"/>
              <a:gd name="connsiteY9" fmla="*/ 6165850 h 6165850"/>
              <a:gd name="connsiteX10" fmla="*/ 678113 w 4068763"/>
              <a:gd name="connsiteY10" fmla="*/ 6165850 h 6165850"/>
              <a:gd name="connsiteX11" fmla="*/ 0 w 4068763"/>
              <a:gd name="connsiteY11" fmla="*/ 6165850 h 616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8763" h="6165850">
                <a:moveTo>
                  <a:pt x="0" y="0"/>
                </a:moveTo>
                <a:lnTo>
                  <a:pt x="1755775" y="0"/>
                </a:lnTo>
                <a:lnTo>
                  <a:pt x="1755775" y="0"/>
                </a:lnTo>
                <a:lnTo>
                  <a:pt x="3390485" y="0"/>
                </a:lnTo>
                <a:lnTo>
                  <a:pt x="4068763" y="0"/>
                </a:lnTo>
                <a:lnTo>
                  <a:pt x="4068763" y="1449388"/>
                </a:lnTo>
                <a:lnTo>
                  <a:pt x="4068598" y="1449388"/>
                </a:lnTo>
                <a:lnTo>
                  <a:pt x="4068598" y="5487737"/>
                </a:lnTo>
                <a:cubicBezTo>
                  <a:pt x="4068598" y="5862248"/>
                  <a:pt x="3764996" y="6165850"/>
                  <a:pt x="3390485" y="6165850"/>
                </a:cubicBezTo>
                <a:lnTo>
                  <a:pt x="1755775" y="6165850"/>
                </a:lnTo>
                <a:lnTo>
                  <a:pt x="678113" y="6165850"/>
                </a:lnTo>
                <a:lnTo>
                  <a:pt x="0" y="616585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s-I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ED18D1-077B-61BA-4EC4-AF99FEFD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2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3249614"/>
            <a:ext cx="5153026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75CBB-3E09-E71C-1992-616265DA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8CDFCE0F-289C-56D7-2E37-134D5ADF2D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1600" y="-1"/>
            <a:ext cx="5740400" cy="6165850"/>
          </a:xfrm>
          <a:custGeom>
            <a:avLst/>
            <a:gdLst>
              <a:gd name="connsiteX0" fmla="*/ 0 w 5740400"/>
              <a:gd name="connsiteY0" fmla="*/ 0 h 6165850"/>
              <a:gd name="connsiteX1" fmla="*/ 960722 w 5740400"/>
              <a:gd name="connsiteY1" fmla="*/ 0 h 6165850"/>
              <a:gd name="connsiteX2" fmla="*/ 4784441 w 5740400"/>
              <a:gd name="connsiteY2" fmla="*/ 0 h 6165850"/>
              <a:gd name="connsiteX3" fmla="*/ 5740400 w 5740400"/>
              <a:gd name="connsiteY3" fmla="*/ 0 h 6165850"/>
              <a:gd name="connsiteX4" fmla="*/ 5740400 w 5740400"/>
              <a:gd name="connsiteY4" fmla="*/ 955959 h 6165850"/>
              <a:gd name="connsiteX5" fmla="*/ 5740400 w 5740400"/>
              <a:gd name="connsiteY5" fmla="*/ 2093913 h 6165850"/>
              <a:gd name="connsiteX6" fmla="*/ 5740400 w 5740400"/>
              <a:gd name="connsiteY6" fmla="*/ 2660650 h 6165850"/>
              <a:gd name="connsiteX7" fmla="*/ 5740400 w 5740400"/>
              <a:gd name="connsiteY7" fmla="*/ 5209891 h 6165850"/>
              <a:gd name="connsiteX8" fmla="*/ 5740400 w 5740400"/>
              <a:gd name="connsiteY8" fmla="*/ 6165850 h 6165850"/>
              <a:gd name="connsiteX9" fmla="*/ 4784441 w 5740400"/>
              <a:gd name="connsiteY9" fmla="*/ 6165850 h 6165850"/>
              <a:gd name="connsiteX10" fmla="*/ 3249613 w 5740400"/>
              <a:gd name="connsiteY10" fmla="*/ 6165850 h 6165850"/>
              <a:gd name="connsiteX11" fmla="*/ 960722 w 5740400"/>
              <a:gd name="connsiteY11" fmla="*/ 6165850 h 6165850"/>
              <a:gd name="connsiteX12" fmla="*/ 4763 w 5740400"/>
              <a:gd name="connsiteY12" fmla="*/ 5209891 h 6165850"/>
              <a:gd name="connsiteX13" fmla="*/ 4763 w 5740400"/>
              <a:gd name="connsiteY13" fmla="*/ 2093913 h 6165850"/>
              <a:gd name="connsiteX14" fmla="*/ 0 w 5740400"/>
              <a:gd name="connsiteY14" fmla="*/ 2093913 h 616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40400" h="6165850">
                <a:moveTo>
                  <a:pt x="0" y="0"/>
                </a:moveTo>
                <a:lnTo>
                  <a:pt x="960722" y="0"/>
                </a:lnTo>
                <a:lnTo>
                  <a:pt x="4784441" y="0"/>
                </a:lnTo>
                <a:lnTo>
                  <a:pt x="5740400" y="0"/>
                </a:lnTo>
                <a:lnTo>
                  <a:pt x="5740400" y="955959"/>
                </a:lnTo>
                <a:lnTo>
                  <a:pt x="5740400" y="2093913"/>
                </a:lnTo>
                <a:lnTo>
                  <a:pt x="5740400" y="2660650"/>
                </a:lnTo>
                <a:lnTo>
                  <a:pt x="5740400" y="5209891"/>
                </a:lnTo>
                <a:lnTo>
                  <a:pt x="5740400" y="6165850"/>
                </a:lnTo>
                <a:lnTo>
                  <a:pt x="4784441" y="6165850"/>
                </a:lnTo>
                <a:lnTo>
                  <a:pt x="3249613" y="6165850"/>
                </a:lnTo>
                <a:lnTo>
                  <a:pt x="960722" y="6165850"/>
                </a:lnTo>
                <a:cubicBezTo>
                  <a:pt x="432760" y="6165850"/>
                  <a:pt x="4763" y="5737853"/>
                  <a:pt x="4763" y="5209891"/>
                </a:cubicBezTo>
                <a:lnTo>
                  <a:pt x="4763" y="2093913"/>
                </a:lnTo>
                <a:lnTo>
                  <a:pt x="0" y="2093913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65759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i og myn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55CB03B-D19A-0640-1C2A-0E1308CF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63" y="368301"/>
            <a:ext cx="5153025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5B6C4A-CF82-D423-6940-8D3693F4C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363" y="3249614"/>
            <a:ext cx="5153026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C75CBB-3E09-E71C-1992-616265DA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326" y="6380171"/>
            <a:ext cx="687242" cy="256032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76F0B0AA-C198-CC7D-2871-25B37BD152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735639" cy="6165850"/>
          </a:xfrm>
          <a:custGeom>
            <a:avLst/>
            <a:gdLst>
              <a:gd name="connsiteX0" fmla="*/ 0 w 5735639"/>
              <a:gd name="connsiteY0" fmla="*/ 0 h 6165850"/>
              <a:gd name="connsiteX1" fmla="*/ 2964427 w 5735639"/>
              <a:gd name="connsiteY1" fmla="*/ 0 h 6165850"/>
              <a:gd name="connsiteX2" fmla="*/ 2964427 w 5735639"/>
              <a:gd name="connsiteY2" fmla="*/ 0 h 6165850"/>
              <a:gd name="connsiteX3" fmla="*/ 4779680 w 5735639"/>
              <a:gd name="connsiteY3" fmla="*/ 0 h 6165850"/>
              <a:gd name="connsiteX4" fmla="*/ 5735639 w 5735639"/>
              <a:gd name="connsiteY4" fmla="*/ 0 h 6165850"/>
              <a:gd name="connsiteX5" fmla="*/ 5735639 w 5735639"/>
              <a:gd name="connsiteY5" fmla="*/ 955959 h 6165850"/>
              <a:gd name="connsiteX6" fmla="*/ 5735639 w 5735639"/>
              <a:gd name="connsiteY6" fmla="*/ 1755775 h 6165850"/>
              <a:gd name="connsiteX7" fmla="*/ 5735639 w 5735639"/>
              <a:gd name="connsiteY7" fmla="*/ 5209891 h 6165850"/>
              <a:gd name="connsiteX8" fmla="*/ 4779680 w 5735639"/>
              <a:gd name="connsiteY8" fmla="*/ 6165850 h 6165850"/>
              <a:gd name="connsiteX9" fmla="*/ 2964427 w 5735639"/>
              <a:gd name="connsiteY9" fmla="*/ 6165850 h 6165850"/>
              <a:gd name="connsiteX10" fmla="*/ 955960 w 5735639"/>
              <a:gd name="connsiteY10" fmla="*/ 6165850 h 6165850"/>
              <a:gd name="connsiteX11" fmla="*/ 0 w 5735639"/>
              <a:gd name="connsiteY11" fmla="*/ 6165850 h 616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5639" h="6165850">
                <a:moveTo>
                  <a:pt x="0" y="0"/>
                </a:moveTo>
                <a:lnTo>
                  <a:pt x="2964427" y="0"/>
                </a:lnTo>
                <a:lnTo>
                  <a:pt x="2964427" y="0"/>
                </a:lnTo>
                <a:lnTo>
                  <a:pt x="4779680" y="0"/>
                </a:lnTo>
                <a:lnTo>
                  <a:pt x="5735639" y="0"/>
                </a:lnTo>
                <a:lnTo>
                  <a:pt x="5735639" y="955959"/>
                </a:lnTo>
                <a:lnTo>
                  <a:pt x="5735639" y="1755775"/>
                </a:lnTo>
                <a:lnTo>
                  <a:pt x="5735639" y="5209891"/>
                </a:lnTo>
                <a:cubicBezTo>
                  <a:pt x="5735639" y="5737853"/>
                  <a:pt x="5307642" y="6165850"/>
                  <a:pt x="4779680" y="6165850"/>
                </a:cubicBezTo>
                <a:lnTo>
                  <a:pt x="2964427" y="6165850"/>
                </a:lnTo>
                <a:lnTo>
                  <a:pt x="955960" y="6165850"/>
                </a:lnTo>
                <a:lnTo>
                  <a:pt x="0" y="616585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518571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8570A5-7118-5008-C45A-0C32F0A0F9AA}"/>
              </a:ext>
            </a:extLst>
          </p:cNvPr>
          <p:cNvSpPr/>
          <p:nvPr/>
        </p:nvSpPr>
        <p:spPr>
          <a:xfrm>
            <a:off x="8143875" y="0"/>
            <a:ext cx="40481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5FA638-E432-CBD1-4C94-74C75C51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7105513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030B27-0D2F-726D-1466-9DDBB2B1E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7105514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2" name="Picture 1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AB4F00B0-658D-B21C-93FB-9FB08C26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26D41A9-224F-B979-01C3-DB7816513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46160" y="368300"/>
            <a:ext cx="2958466" cy="579755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3037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5752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B28FFE-2F24-651A-E66E-F988C31B448E}"/>
              </a:ext>
            </a:extLst>
          </p:cNvPr>
          <p:cNvSpPr/>
          <p:nvPr/>
        </p:nvSpPr>
        <p:spPr>
          <a:xfrm>
            <a:off x="8143875" y="0"/>
            <a:ext cx="4048125" cy="3249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8FAFC-D1A5-D71A-395B-710C43ED9BD1}"/>
              </a:ext>
            </a:extLst>
          </p:cNvPr>
          <p:cNvSpPr/>
          <p:nvPr/>
        </p:nvSpPr>
        <p:spPr>
          <a:xfrm>
            <a:off x="8143875" y="3249613"/>
            <a:ext cx="4048125" cy="36040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C6AACCF8-B4A8-1C47-1F84-11535312B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10497" y="305038"/>
            <a:ext cx="3353334" cy="26395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4364C864-B617-0586-A10D-75945E44C4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10497" y="3586321"/>
            <a:ext cx="3353334" cy="256921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FC51B7-DC70-B918-B262-C1CA2FEE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7105513" cy="252095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6D76BF-CCA2-7751-975C-4D8599449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7105514" cy="291623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3" name="Picture 2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ECB950E2-5AFA-F7A0-D1D2-60A26D74B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19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73B161-553B-6BBC-65C4-58943A703CD6}"/>
              </a:ext>
            </a:extLst>
          </p:cNvPr>
          <p:cNvSpPr/>
          <p:nvPr/>
        </p:nvSpPr>
        <p:spPr>
          <a:xfrm>
            <a:off x="4175759" y="0"/>
            <a:ext cx="801624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08D7CC-7CC0-5CD6-D8AB-EB065CCB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75921"/>
            <a:ext cx="3293745" cy="251332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03D27F-98BB-EA03-181E-FF2BB7050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67" y="3249614"/>
            <a:ext cx="3293744" cy="291623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9" name="Picture 8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0F23492D-254E-147F-26CD-83828844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0972B2-D391-9A68-E083-F8DD3AA5D7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4079" y="554242"/>
            <a:ext cx="6900547" cy="5611608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00969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E8851C-C2BE-D102-83E3-0FB0FEE530AC}"/>
              </a:ext>
            </a:extLst>
          </p:cNvPr>
          <p:cNvSpPr/>
          <p:nvPr/>
        </p:nvSpPr>
        <p:spPr>
          <a:xfrm>
            <a:off x="4175759" y="0"/>
            <a:ext cx="80162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BB6DD0-C905-C034-02E5-B692290F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75921"/>
            <a:ext cx="3293745" cy="146292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D1A3DF-0689-DAD1-061B-832F7EE55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67" y="2130251"/>
            <a:ext cx="3293744" cy="40355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pic>
        <p:nvPicPr>
          <p:cNvPr id="8" name="Picture 7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7D040540-8812-6AD3-A38C-89DB9156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C4C86E57-A5CE-9188-85BF-D24E5189A7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4079" y="554242"/>
            <a:ext cx="6900547" cy="5611608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01283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i og mynd 1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2ADA53-6201-5111-F252-AA907DDA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23" t="3474" r="1072" b="-1"/>
          <a:stretch/>
        </p:blipFill>
        <p:spPr>
          <a:xfrm>
            <a:off x="8149738" y="0"/>
            <a:ext cx="4042262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C6F122-AE0D-A513-43F9-09137D19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68301"/>
            <a:ext cx="7105513" cy="2520950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DE7DB4-8279-8C1C-298C-BBBAE26AD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4" y="3249614"/>
            <a:ext cx="7105514" cy="2916236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346DAFC-6641-9848-35E7-374ACB10E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10497" y="305038"/>
            <a:ext cx="3353334" cy="2639537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DA8E79E-7AAE-F236-A816-2E95B5D10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10497" y="3586321"/>
            <a:ext cx="3353334" cy="2569210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96756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i og mynd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2ADA53-6201-5111-F252-AA907DDA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92"/>
          <a:stretch/>
        </p:blipFill>
        <p:spPr>
          <a:xfrm>
            <a:off x="4107766" y="0"/>
            <a:ext cx="808423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84940D-3E90-A437-3934-E6FCB939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375921"/>
            <a:ext cx="3293745" cy="251332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5397-6395-D1D2-E79C-55DE6A28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67" y="3249614"/>
            <a:ext cx="3293744" cy="2916236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851117-8C8E-81B7-0B4C-D4A11FD79A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08513" y="375920"/>
            <a:ext cx="7146925" cy="2692718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50AA2A8-7494-D776-BAE8-0DE9E45968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08513" y="3724238"/>
            <a:ext cx="7146925" cy="2692718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18271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673797-83E0-AB24-4951-9E829905D5F2}"/>
              </a:ext>
            </a:extLst>
          </p:cNvPr>
          <p:cNvSpPr/>
          <p:nvPr/>
        </p:nvSpPr>
        <p:spPr>
          <a:xfrm>
            <a:off x="-1588" y="0"/>
            <a:ext cx="40656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A6549-D9F3-622D-946D-3E22C5F12587}"/>
              </a:ext>
            </a:extLst>
          </p:cNvPr>
          <p:cNvSpPr/>
          <p:nvPr/>
        </p:nvSpPr>
        <p:spPr>
          <a:xfrm>
            <a:off x="4062378" y="0"/>
            <a:ext cx="4065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13" name="Picture 12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B99677C8-029C-98FC-CD89-C9ADA4559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A48CDB-30DE-59CF-67C6-BA898E2AC76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A99AD-326B-A5D1-7C55-7FBC04334C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194FF2-16DC-8434-7CD4-E0CA45DAAD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20578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AAA64E-FFE2-0B85-15AB-52E83964AA29}"/>
              </a:ext>
            </a:extLst>
          </p:cNvPr>
          <p:cNvSpPr/>
          <p:nvPr/>
        </p:nvSpPr>
        <p:spPr>
          <a:xfrm>
            <a:off x="-1588" y="0"/>
            <a:ext cx="406565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EB7BA-C559-E9E2-6A9D-082BA6118408}"/>
              </a:ext>
            </a:extLst>
          </p:cNvPr>
          <p:cNvSpPr/>
          <p:nvPr/>
        </p:nvSpPr>
        <p:spPr>
          <a:xfrm>
            <a:off x="4062378" y="0"/>
            <a:ext cx="406565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12" name="Picture 11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DAC9D00C-67BE-10D2-5BCC-55255D2F8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CE8335-D1BE-31FB-9587-BDE1D3C2CA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B769-CB30-76AA-77EC-951C541DFBE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0BB16E-A726-96FF-B12E-634B359D3D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743021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E693B9-918D-187E-1EB2-562DE0CE7022}"/>
              </a:ext>
            </a:extLst>
          </p:cNvPr>
          <p:cNvSpPr/>
          <p:nvPr/>
        </p:nvSpPr>
        <p:spPr>
          <a:xfrm>
            <a:off x="-1588" y="0"/>
            <a:ext cx="4065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07735E-9C7A-7B2B-40FA-BFEB3B061933}"/>
              </a:ext>
            </a:extLst>
          </p:cNvPr>
          <p:cNvSpPr/>
          <p:nvPr/>
        </p:nvSpPr>
        <p:spPr>
          <a:xfrm>
            <a:off x="4062378" y="0"/>
            <a:ext cx="406565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10" name="Picture 9" descr="A white letter p on a black background&#10;&#10;AI-generated content may be incorrect.">
            <a:extLst>
              <a:ext uri="{FF2B5EF4-FFF2-40B4-BE49-F238E27FC236}">
                <a16:creationId xmlns:a16="http://schemas.microsoft.com/office/drawing/2014/main" id="{981C1EF7-EA7A-1C4A-E925-5BD1AA94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975" y="6370964"/>
            <a:ext cx="701099" cy="27511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DE5A27-6C6B-9AF0-BB1A-42699EEE47F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12A49F-DFFE-D41D-01D6-777064FC69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3A965B-85FF-AA6D-1A48-64602DCDB47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>
            <a:lvl1pPr>
              <a:buClr>
                <a:schemeClr val="accent3"/>
              </a:buClr>
              <a:defRPr>
                <a:solidFill>
                  <a:schemeClr val="accent3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accent3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3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accent3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783208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43D4F3-A1AE-3C00-C3E2-4777FFCCD92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97F01E-025D-EC24-B9EA-8F12BD692B4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39450F-E085-CEE8-A5AE-E7C8D57376A2}"/>
              </a:ext>
            </a:extLst>
          </p:cNvPr>
          <p:cNvCxnSpPr>
            <a:cxnSpLocks/>
          </p:cNvCxnSpPr>
          <p:nvPr/>
        </p:nvCxnSpPr>
        <p:spPr>
          <a:xfrm>
            <a:off x="8046798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886DFA-6B04-C06B-694A-8E279DA6D9F2}"/>
              </a:ext>
            </a:extLst>
          </p:cNvPr>
          <p:cNvCxnSpPr>
            <a:cxnSpLocks/>
          </p:cNvCxnSpPr>
          <p:nvPr/>
        </p:nvCxnSpPr>
        <p:spPr>
          <a:xfrm>
            <a:off x="4145297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94DC8-7887-1260-5278-2AE1BA7FEC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938A4B-59B0-372D-1E27-EF06E447D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55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586C03-1244-EC0D-F787-EB5E916486B4}"/>
              </a:ext>
            </a:extLst>
          </p:cNvPr>
          <p:cNvCxnSpPr>
            <a:cxnSpLocks/>
          </p:cNvCxnSpPr>
          <p:nvPr/>
        </p:nvCxnSpPr>
        <p:spPr>
          <a:xfrm>
            <a:off x="8046798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0DFA0B-D487-BFE9-259E-23784C30FB16}"/>
              </a:ext>
            </a:extLst>
          </p:cNvPr>
          <p:cNvCxnSpPr>
            <a:cxnSpLocks/>
          </p:cNvCxnSpPr>
          <p:nvPr/>
        </p:nvCxnSpPr>
        <p:spPr>
          <a:xfrm>
            <a:off x="4145297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5BBC5D-99ED-50CA-BBFF-52CC05EA590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5B42-7AD2-C7A5-1A34-E7409EBEC0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B86589-4E9D-50A1-8F36-BADE9F35E4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DECE2-842E-A959-4ABF-A081454D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98252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nk cloud with a black background&#10;&#10;Description automatically generated">
            <a:extLst>
              <a:ext uri="{FF2B5EF4-FFF2-40B4-BE49-F238E27FC236}">
                <a16:creationId xmlns:a16="http://schemas.microsoft.com/office/drawing/2014/main" id="{576FB9E2-1A13-C662-B848-972F4901B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0239">
            <a:off x="8217389" y="2938150"/>
            <a:ext cx="4235975" cy="42359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B4B41A-DEA3-EA3D-48D5-10C57836F9EF}"/>
              </a:ext>
            </a:extLst>
          </p:cNvPr>
          <p:cNvCxnSpPr>
            <a:cxnSpLocks/>
          </p:cNvCxnSpPr>
          <p:nvPr/>
        </p:nvCxnSpPr>
        <p:spPr>
          <a:xfrm>
            <a:off x="8046798" y="375445"/>
            <a:ext cx="0" cy="3357106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D1857B5-C42C-726F-0CA2-2E1E1CD0C7F7}"/>
              </a:ext>
            </a:extLst>
          </p:cNvPr>
          <p:cNvCxnSpPr>
            <a:cxnSpLocks/>
          </p:cNvCxnSpPr>
          <p:nvPr/>
        </p:nvCxnSpPr>
        <p:spPr>
          <a:xfrm>
            <a:off x="4145297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8BFA1D-9BC2-EC9F-4580-CE1B7E137C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85606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A5860-1243-631D-1149-14C46811760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95869" y="375444"/>
            <a:ext cx="3213100" cy="3258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25EC512-7AB9-46F5-78D0-4A79E871EF9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7375" y="375444"/>
            <a:ext cx="3213100" cy="5797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407C1-64D9-4A63-737F-82EF9DA86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583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cloud with a black background&#10;&#10;Description automatically generated">
            <a:extLst>
              <a:ext uri="{FF2B5EF4-FFF2-40B4-BE49-F238E27FC236}">
                <a16:creationId xmlns:a16="http://schemas.microsoft.com/office/drawing/2014/main" id="{C5745D8C-5D72-5E45-4B7C-1C3671D7AC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7" t="20822" r="7838" b="22131"/>
          <a:stretch/>
        </p:blipFill>
        <p:spPr>
          <a:xfrm rot="586664">
            <a:off x="1231596" y="3889748"/>
            <a:ext cx="3774897" cy="241646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726BFE-68B1-7C9A-5605-8C17FEE330EA}"/>
              </a:ext>
            </a:extLst>
          </p:cNvPr>
          <p:cNvCxnSpPr>
            <a:cxnSpLocks/>
          </p:cNvCxnSpPr>
          <p:nvPr/>
        </p:nvCxnSpPr>
        <p:spPr>
          <a:xfrm>
            <a:off x="3259291" y="375445"/>
            <a:ext cx="0" cy="346503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1ADD20-1970-0CC9-9E24-4777A2154636}"/>
              </a:ext>
            </a:extLst>
          </p:cNvPr>
          <p:cNvCxnSpPr>
            <a:cxnSpLocks/>
          </p:cNvCxnSpPr>
          <p:nvPr/>
        </p:nvCxnSpPr>
        <p:spPr>
          <a:xfrm>
            <a:off x="6095078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E03CD9C-35F1-B73E-8CE4-748607D7150B}"/>
              </a:ext>
            </a:extLst>
          </p:cNvPr>
          <p:cNvCxnSpPr>
            <a:cxnSpLocks/>
          </p:cNvCxnSpPr>
          <p:nvPr/>
        </p:nvCxnSpPr>
        <p:spPr>
          <a:xfrm>
            <a:off x="8928571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155C0A-EF9E-6ADD-3685-7D77403134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5101" y="375444"/>
            <a:ext cx="2510283" cy="3465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BE776-976F-D35A-81D5-116DAC9DCC7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38313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B3818F-C7DA-512E-084D-5B6B7A4F303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2164" y="375445"/>
            <a:ext cx="2510283" cy="3465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946C55-C389-C62E-7954-E64756EF4BD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89797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1810A-B8CE-477C-DC90-5E3697C9D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0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65A954-9CAA-78EC-8DFB-E3AFE71A969C}"/>
              </a:ext>
            </a:extLst>
          </p:cNvPr>
          <p:cNvCxnSpPr>
            <a:cxnSpLocks/>
          </p:cNvCxnSpPr>
          <p:nvPr/>
        </p:nvCxnSpPr>
        <p:spPr>
          <a:xfrm>
            <a:off x="3259291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3800AA-DE14-6FCC-43F9-304CE6C96B67}"/>
              </a:ext>
            </a:extLst>
          </p:cNvPr>
          <p:cNvCxnSpPr>
            <a:cxnSpLocks/>
          </p:cNvCxnSpPr>
          <p:nvPr/>
        </p:nvCxnSpPr>
        <p:spPr>
          <a:xfrm>
            <a:off x="6110068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67EF60-7703-C0DD-0BC6-7BDD9F0ACD39}"/>
              </a:ext>
            </a:extLst>
          </p:cNvPr>
          <p:cNvCxnSpPr>
            <a:cxnSpLocks/>
          </p:cNvCxnSpPr>
          <p:nvPr/>
        </p:nvCxnSpPr>
        <p:spPr>
          <a:xfrm>
            <a:off x="8928571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8E2EC3-27DC-0CEC-A8B4-FA69D62C3D5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5101" y="375444"/>
            <a:ext cx="2510283" cy="5790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CC925-5267-3B59-A927-D466BC52593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38313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CD971D-4B8A-ADB5-E3F6-42B2678263C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2164" y="375445"/>
            <a:ext cx="2510283" cy="5790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AC629D-C589-F3A6-7551-8D545A59B1F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89797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DE703-FEAE-401D-729B-E8FDA1673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763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513476-3B7C-E987-1DB1-28A448D2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E9B003-922C-ACDF-5C8C-BC8067A47C1D}"/>
              </a:ext>
            </a:extLst>
          </p:cNvPr>
          <p:cNvCxnSpPr>
            <a:cxnSpLocks/>
          </p:cNvCxnSpPr>
          <p:nvPr/>
        </p:nvCxnSpPr>
        <p:spPr>
          <a:xfrm>
            <a:off x="3259291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D5A3C-D601-D1E9-90D6-CDCE6DA88E31}"/>
              </a:ext>
            </a:extLst>
          </p:cNvPr>
          <p:cNvCxnSpPr>
            <a:cxnSpLocks/>
          </p:cNvCxnSpPr>
          <p:nvPr/>
        </p:nvCxnSpPr>
        <p:spPr>
          <a:xfrm>
            <a:off x="6110068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9632F0-EAA2-8FFC-16F5-7F4EA18FA06D}"/>
              </a:ext>
            </a:extLst>
          </p:cNvPr>
          <p:cNvCxnSpPr>
            <a:cxnSpLocks/>
          </p:cNvCxnSpPr>
          <p:nvPr/>
        </p:nvCxnSpPr>
        <p:spPr>
          <a:xfrm>
            <a:off x="8928571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62A68C-193E-1CE8-13F4-A7658D36E97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425101" y="375444"/>
            <a:ext cx="2510283" cy="5790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8B115-D085-A2D0-A43F-299E990FEE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38313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18A6BB4-1730-01C7-F6A3-9A2213F6D01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72164" y="375445"/>
            <a:ext cx="2510283" cy="5790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EBC94B-B723-29FB-8A56-67988442B13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9089797" y="375444"/>
            <a:ext cx="251028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38257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A4A869-B4B3-D8A6-4095-152B88B3FCE4}"/>
              </a:ext>
            </a:extLst>
          </p:cNvPr>
          <p:cNvCxnSpPr>
            <a:cxnSpLocks/>
          </p:cNvCxnSpPr>
          <p:nvPr/>
        </p:nvCxnSpPr>
        <p:spPr>
          <a:xfrm>
            <a:off x="2719645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2CD0ED-6342-9306-3F95-DA0F4074CF8A}"/>
              </a:ext>
            </a:extLst>
          </p:cNvPr>
          <p:cNvCxnSpPr>
            <a:cxnSpLocks/>
          </p:cNvCxnSpPr>
          <p:nvPr/>
        </p:nvCxnSpPr>
        <p:spPr>
          <a:xfrm>
            <a:off x="4970815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DAF05F-CD5E-E7BE-85F4-0D4F02FCEBA7}"/>
              </a:ext>
            </a:extLst>
          </p:cNvPr>
          <p:cNvCxnSpPr>
            <a:cxnSpLocks/>
          </p:cNvCxnSpPr>
          <p:nvPr/>
        </p:nvCxnSpPr>
        <p:spPr>
          <a:xfrm>
            <a:off x="9495239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0429270-9434-276C-AF21-D5F5C2F9B97D}"/>
              </a:ext>
            </a:extLst>
          </p:cNvPr>
          <p:cNvCxnSpPr>
            <a:cxnSpLocks/>
          </p:cNvCxnSpPr>
          <p:nvPr/>
        </p:nvCxnSpPr>
        <p:spPr>
          <a:xfrm>
            <a:off x="7230802" y="375445"/>
            <a:ext cx="0" cy="5790405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42AF10-17A5-B8EF-F88E-2285AC11A41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72165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BB351-4F3B-153D-AC2F-E26F22BE4A5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858165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A65956-93CC-6A3B-AE7B-93F425AB031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08070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44AE83-424F-2504-D57C-432CA749928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382039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2F1795D-46C2-56E9-C970-D1EF4433EF4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631944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553CA0-1F49-1918-7864-957F724B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0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anburðu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BF9B18-4AA2-863A-AD53-680B99C2F196}"/>
              </a:ext>
            </a:extLst>
          </p:cNvPr>
          <p:cNvCxnSpPr>
            <a:cxnSpLocks/>
          </p:cNvCxnSpPr>
          <p:nvPr/>
        </p:nvCxnSpPr>
        <p:spPr>
          <a:xfrm>
            <a:off x="2719645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5BF60F2-D01E-3ED5-821A-46B45954D368}"/>
              </a:ext>
            </a:extLst>
          </p:cNvPr>
          <p:cNvCxnSpPr>
            <a:cxnSpLocks/>
          </p:cNvCxnSpPr>
          <p:nvPr/>
        </p:nvCxnSpPr>
        <p:spPr>
          <a:xfrm>
            <a:off x="4970815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C4D496-FD2F-6205-EB5F-FB7DAB269A3C}"/>
              </a:ext>
            </a:extLst>
          </p:cNvPr>
          <p:cNvCxnSpPr>
            <a:cxnSpLocks/>
          </p:cNvCxnSpPr>
          <p:nvPr/>
        </p:nvCxnSpPr>
        <p:spPr>
          <a:xfrm>
            <a:off x="9483207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9B76B1-B67F-4623-E601-47F4615F4955}"/>
              </a:ext>
            </a:extLst>
          </p:cNvPr>
          <p:cNvCxnSpPr>
            <a:cxnSpLocks/>
          </p:cNvCxnSpPr>
          <p:nvPr/>
        </p:nvCxnSpPr>
        <p:spPr>
          <a:xfrm>
            <a:off x="7230802" y="375445"/>
            <a:ext cx="0" cy="5790405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2E7CB-ED04-9250-0515-E7537759803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72165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21B46-64EB-CA3F-39C5-B7FB8A7739D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858165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6CE2A1-8D69-4D3D-AAC2-510BF2B3B61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108070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4E1436-1594-2A65-981A-5CE311E8448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7382039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62076B-3B08-7C96-CDCA-B1AF0DDA10F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9631944" y="375444"/>
            <a:ext cx="1975813" cy="5790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F33CF-4FB2-58E8-B66D-DCFDFAFE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064" y="6380171"/>
            <a:ext cx="719766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4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F42D47-B1C3-390E-BF9F-FA7B4FFBD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922473" cy="6858000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6000" y="1592262"/>
            <a:ext cx="4707176" cy="3276737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72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stutt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E9FCE63-843D-8D13-6988-51296F71F5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91964" y="819000"/>
            <a:ext cx="1080000" cy="22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www.efla.is</a:t>
            </a:r>
            <a:endParaRPr lang="is-I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C1528DA-713F-B9BD-339A-75F3CDBCCA2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56001" y="5589000"/>
            <a:ext cx="3600000" cy="4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GB" dirty="0"/>
              <a:t>N</a:t>
            </a:r>
            <a:r>
              <a:rPr lang="is-IS" dirty="0" err="1"/>
              <a:t>afn</a:t>
            </a:r>
            <a:r>
              <a:rPr lang="is-IS" dirty="0"/>
              <a:t> starfsmanns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23AE1EE-8A29-05DD-B647-B17924AF0C4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56001" y="1592792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/>
            </a:lvl1pPr>
          </a:lstStyle>
          <a:p>
            <a:pPr lvl="0"/>
            <a:r>
              <a:rPr lang="en-GB" dirty="0"/>
              <a:t>DD.MM.YY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11080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0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F42D47-B1C3-390E-BF9F-FA7B4FFBD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922473" cy="6858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5863" y="1613226"/>
            <a:ext cx="4572491" cy="3255774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7200" spc="-100" baseline="0">
                <a:solidFill>
                  <a:schemeClr val="bg1"/>
                </a:solidFill>
              </a:defRPr>
            </a:lvl1pPr>
          </a:lstStyle>
          <a:p>
            <a:r>
              <a:rPr lang="is-IS" dirty="0"/>
              <a:t>Fyrirsögn stutt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E9FCE63-843D-8D13-6988-51296F71F5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91964" y="819000"/>
            <a:ext cx="1080000" cy="22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www.efla.is</a:t>
            </a:r>
            <a:endParaRPr lang="is-I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C1528DA-713F-B9BD-339A-75F3CDBCCA2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56001" y="5589000"/>
            <a:ext cx="3600000" cy="4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GB" dirty="0"/>
              <a:t>N</a:t>
            </a:r>
            <a:r>
              <a:rPr lang="is-IS" dirty="0" err="1"/>
              <a:t>afn</a:t>
            </a:r>
            <a:r>
              <a:rPr lang="is-IS" dirty="0"/>
              <a:t> starfsmanns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64A4AA-8221-56F3-4FA2-D76C235D759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6001" y="5949000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GB" dirty="0" err="1"/>
              <a:t>Starfstitill</a:t>
            </a:r>
            <a:endParaRPr lang="is-I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B7D2FE4-6825-E433-0494-37749F2949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91964" y="1621172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/>
            </a:lvl1pPr>
          </a:lstStyle>
          <a:p>
            <a:pPr lvl="0"/>
            <a:r>
              <a:rPr lang="en-GB" dirty="0"/>
              <a:t>DD.MM.YY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02773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0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F42D47-B1C3-390E-BF9F-FA7B4FFBD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5" y="0"/>
            <a:ext cx="5821855" cy="6858000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6000" y="2034000"/>
            <a:ext cx="4770000" cy="2115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sem er lengri 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E9FCE63-843D-8D13-6988-51296F71F5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06000" y="819000"/>
            <a:ext cx="1080000" cy="22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www.efla.is</a:t>
            </a:r>
            <a:endParaRPr lang="is-I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5061F55-089B-D721-D7F7-3A7B7103F5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56001" y="5589000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GB" dirty="0"/>
              <a:t>N</a:t>
            </a:r>
            <a:r>
              <a:rPr lang="is-IS" dirty="0" err="1"/>
              <a:t>afn</a:t>
            </a:r>
            <a:r>
              <a:rPr lang="is-IS" dirty="0"/>
              <a:t> starfsmanns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E85BBED-F623-D769-9854-8CD0872D037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6001" y="5949000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GB" dirty="0" err="1"/>
              <a:t>Starfstitill</a:t>
            </a:r>
            <a:endParaRPr lang="is-I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9F7D301-F710-BF87-ADF1-3BBE1EB457D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28200" y="1592263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/>
            </a:lvl1pPr>
          </a:lstStyle>
          <a:p>
            <a:pPr lvl="0"/>
            <a:r>
              <a:rPr lang="en-GB" dirty="0"/>
              <a:t>DD.MM.YY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8588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0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F42D47-B1C3-390E-BF9F-FA7B4FFBD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5" y="0"/>
            <a:ext cx="5821855" cy="6858000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6000" y="2034000"/>
            <a:ext cx="4770000" cy="945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sem er jafnvel heil setning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E9FCE63-843D-8D13-6988-51296F71F5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819000"/>
            <a:ext cx="1080000" cy="22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www.efla.is</a:t>
            </a:r>
            <a:endParaRPr lang="is-I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B7E249AB-65C9-6F53-F0AE-5E1B414DAFD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56001" y="5589000"/>
            <a:ext cx="3600000" cy="4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GB" dirty="0"/>
              <a:t>N</a:t>
            </a:r>
            <a:r>
              <a:rPr lang="is-IS" dirty="0" err="1"/>
              <a:t>afn</a:t>
            </a:r>
            <a:r>
              <a:rPr lang="is-IS" dirty="0"/>
              <a:t> starfsmanns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1608403-73F5-6219-1732-A40520FDAF1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6001" y="5949000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GB" dirty="0" err="1"/>
              <a:t>Starfstitill</a:t>
            </a:r>
            <a:endParaRPr lang="is-I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B2CDE7E-0B45-AA2C-DF2C-BF6CBB22DF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28200" y="1592263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/>
            </a:lvl1pPr>
          </a:lstStyle>
          <a:p>
            <a:pPr lvl="0"/>
            <a:r>
              <a:rPr lang="en-GB" dirty="0"/>
              <a:t>DD.MM.YY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1536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495299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0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8256001" y="5589000"/>
            <a:ext cx="3600000" cy="45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GB" dirty="0"/>
              <a:t>N</a:t>
            </a:r>
            <a:r>
              <a:rPr lang="is-IS" dirty="0" err="1"/>
              <a:t>afn</a:t>
            </a:r>
            <a:r>
              <a:rPr lang="is-IS" dirty="0"/>
              <a:t> starfsmanns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4BF42D47-B1C3-390E-BF9F-FA7B4FFBDB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5" y="0"/>
            <a:ext cx="5821855" cy="6858000"/>
          </a:xfrm>
          <a:prstGeom prst="rect">
            <a:avLst/>
          </a:prstGeom>
          <a:pattFill prst="pct75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06000" y="2034000"/>
            <a:ext cx="4770000" cy="1440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sem er jafnvel heil setning í þremur til fjórum línum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CE9FCE63-843D-8D13-6988-51296F71F5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819000"/>
            <a:ext cx="1080000" cy="22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www.efla.is</a:t>
            </a:r>
            <a:endParaRPr lang="is-I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BCFACE-4802-C009-35A4-7691A2E7FF4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28200" y="1592263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 i="0"/>
            </a:lvl1pPr>
          </a:lstStyle>
          <a:p>
            <a:pPr lvl="0"/>
            <a:r>
              <a:rPr lang="en-GB" dirty="0"/>
              <a:t>DD.MM.YY</a:t>
            </a:r>
            <a:endParaRPr lang="is-I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6CC8A70-0454-5B86-46AC-5E17561FCAE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6001" y="5949000"/>
            <a:ext cx="3600000" cy="2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GB" dirty="0" err="1"/>
              <a:t>Starfstitill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336235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6413" y="1592263"/>
            <a:ext cx="9090149" cy="479474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glæru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75163" y="2889000"/>
            <a:ext cx="4320837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366000" y="2889000"/>
            <a:ext cx="4500562" cy="339521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776412" y="2208021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is-IS" dirty="0"/>
              <a:t>Undirfyrirsögn</a:t>
            </a:r>
          </a:p>
        </p:txBody>
      </p:sp>
    </p:spTree>
    <p:extLst>
      <p:ext uri="{BB962C8B-B14F-4D97-AF65-F5344CB8AC3E}">
        <p14:creationId xmlns:p14="http://schemas.microsoft.com/office/powerpoint/2010/main" val="90044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6413" y="1592263"/>
            <a:ext cx="9090149" cy="479474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glæru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775163" y="2889000"/>
            <a:ext cx="4320837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1776412" y="2208021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is-IS" dirty="0"/>
              <a:t>Undirfyrirsögn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2F55C13-5D1D-141E-9F5D-66920FAD2A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6000" y="2888999"/>
            <a:ext cx="4500562" cy="3423151"/>
          </a:xfrm>
          <a:prstGeom prst="rect">
            <a:avLst/>
          </a:prstGeo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26893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1119" userDrawn="1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end_slide_0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6D22-14C6-4D73-DBC3-27565CFA5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2799000"/>
            <a:ext cx="5040000" cy="1710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 err="1"/>
              <a:t>Milliglæra</a:t>
            </a:r>
            <a:r>
              <a:rPr lang="is-IS" dirty="0"/>
              <a:t>/</a:t>
            </a:r>
            <a:br>
              <a:rPr lang="is-IS" dirty="0"/>
            </a:br>
            <a:r>
              <a:rPr lang="is-IS" dirty="0"/>
              <a:t>kveðjuglæra</a:t>
            </a:r>
          </a:p>
        </p:txBody>
      </p:sp>
    </p:spTree>
    <p:extLst>
      <p:ext uri="{BB962C8B-B14F-4D97-AF65-F5344CB8AC3E}">
        <p14:creationId xmlns:p14="http://schemas.microsoft.com/office/powerpoint/2010/main" val="293785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end_slide_0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6D22-14C6-4D73-DBC3-27565CFA5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2799000"/>
            <a:ext cx="5040000" cy="1710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5400" spc="-100" baseline="0">
                <a:solidFill>
                  <a:schemeClr val="bg1"/>
                </a:solidFill>
              </a:defRPr>
            </a:lvl1pPr>
          </a:lstStyle>
          <a:p>
            <a:r>
              <a:rPr lang="is-IS" dirty="0" err="1"/>
              <a:t>Milliglæra</a:t>
            </a:r>
            <a:r>
              <a:rPr lang="is-IS" dirty="0"/>
              <a:t>/</a:t>
            </a:r>
            <a:br>
              <a:rPr lang="is-IS" dirty="0"/>
            </a:br>
            <a:r>
              <a:rPr lang="is-IS" dirty="0"/>
              <a:t>kveðjuglæra</a:t>
            </a:r>
          </a:p>
        </p:txBody>
      </p:sp>
    </p:spTree>
    <p:extLst>
      <p:ext uri="{BB962C8B-B14F-4D97-AF65-F5344CB8AC3E}">
        <p14:creationId xmlns:p14="http://schemas.microsoft.com/office/powerpoint/2010/main" val="326807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end_slide_0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D6D22-14C6-4D73-DBC3-27565CFA5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2799000"/>
            <a:ext cx="5040000" cy="1710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5400" spc="-100" baseline="0">
                <a:solidFill>
                  <a:schemeClr val="bg1"/>
                </a:solidFill>
              </a:defRPr>
            </a:lvl1pPr>
          </a:lstStyle>
          <a:p>
            <a:r>
              <a:rPr lang="is-IS" dirty="0" err="1"/>
              <a:t>Milliglæra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15078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end_slide_0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D3FD4-F2F8-FA14-D0CD-D948CD5F56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000" y="2799000"/>
            <a:ext cx="4770000" cy="1395000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is-IS" dirty="0" err="1"/>
              <a:t>Milliglæra</a:t>
            </a:r>
            <a:r>
              <a:rPr lang="is-IS" dirty="0"/>
              <a:t>/</a:t>
            </a:r>
            <a:br>
              <a:rPr lang="is-IS" dirty="0"/>
            </a:br>
            <a:r>
              <a:rPr lang="is-IS" dirty="0"/>
              <a:t>kveðjuglæra</a:t>
            </a:r>
          </a:p>
        </p:txBody>
      </p:sp>
    </p:spTree>
    <p:extLst>
      <p:ext uri="{BB962C8B-B14F-4D97-AF65-F5344CB8AC3E}">
        <p14:creationId xmlns:p14="http://schemas.microsoft.com/office/powerpoint/2010/main" val="21393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_text_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1564" y="1614573"/>
            <a:ext cx="10422617" cy="479474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11564" y="2893513"/>
            <a:ext cx="3843240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805473" y="2893513"/>
            <a:ext cx="3858364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611563" y="2230331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  <p:pic>
        <p:nvPicPr>
          <p:cNvPr id="4" name="Picture 3" descr="A black and white image of a black and white image of a black and white image of a black and white image of a black and white image of a black and white image of a black and&#10;&#10;Description automatically generated">
            <a:extLst>
              <a:ext uri="{FF2B5EF4-FFF2-40B4-BE49-F238E27FC236}">
                <a16:creationId xmlns:a16="http://schemas.microsoft.com/office/drawing/2014/main" id="{05E6DAE9-98D0-CBD9-84DA-961A56FCF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35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2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á exta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F6892A-B375-F1B5-A155-9EBF6FC53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413" y="1592263"/>
            <a:ext cx="9090149" cy="479474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glæru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970D494-F309-0F25-4FCF-B49A979E0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163" y="2889000"/>
            <a:ext cx="9405837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CA09ED9-775A-C249-A443-2B75BC20B0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776412" y="2208021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is-IS"/>
              <a:t>Undirfyrirsögn</a:t>
            </a:r>
          </a:p>
        </p:txBody>
      </p:sp>
    </p:spTree>
    <p:extLst>
      <p:ext uri="{BB962C8B-B14F-4D97-AF65-F5344CB8AC3E}">
        <p14:creationId xmlns:p14="http://schemas.microsoft.com/office/powerpoint/2010/main" val="553953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2108" y="1594420"/>
            <a:ext cx="10422617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</a:t>
            </a:r>
            <a:r>
              <a:rPr lang="is-IS" err="1"/>
              <a:t>glæru</a:t>
            </a:r>
            <a:endParaRPr lang="is-I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72107" y="2868460"/>
            <a:ext cx="3766459" cy="324424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950394" y="2867115"/>
            <a:ext cx="3713441" cy="324424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" y="2"/>
            <a:ext cx="3545919" cy="6857998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779335" y="2232870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Undirfyrirsögn</a:t>
            </a:r>
          </a:p>
          <a:p>
            <a:pPr lvl="0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169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477599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3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</a:t>
            </a:r>
            <a:r>
              <a:rPr lang="is-IS" err="1"/>
              <a:t>glæru</a:t>
            </a:r>
            <a:endParaRPr lang="is-I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830882"/>
            <a:ext cx="3713441" cy="325676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7922473" cy="3927944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is-IS"/>
              <a:t>Picture 1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Undirfyrirsögn</a:t>
            </a:r>
          </a:p>
          <a:p>
            <a:pPr lvl="0"/>
            <a:endParaRPr lang="is-I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4007459"/>
            <a:ext cx="4675367" cy="2850543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2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746930" y="4007459"/>
            <a:ext cx="3175543" cy="2850543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693188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3PIC_TEX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</a:t>
            </a:r>
            <a:r>
              <a:rPr lang="is-IS" err="1"/>
              <a:t>glæru</a:t>
            </a:r>
            <a:endParaRPr lang="is-I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780778"/>
            <a:ext cx="3713441" cy="33444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927944" cy="685800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1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Undirfyrirsögn</a:t>
            </a:r>
          </a:p>
          <a:p>
            <a:pPr lvl="0"/>
            <a:endParaRPr lang="is-I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97017" y="1"/>
            <a:ext cx="3866824" cy="213909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2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997017" y="2214005"/>
            <a:ext cx="3866824" cy="4643996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3688787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4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283688" y="1462005"/>
            <a:ext cx="4177723" cy="572741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glæru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367167" y="2717371"/>
            <a:ext cx="4094245" cy="346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283689" y="2095105"/>
            <a:ext cx="417772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Undirfyrirsögn</a:t>
            </a:r>
          </a:p>
          <a:p>
            <a:pPr lvl="0"/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"/>
            <a:ext cx="3922713" cy="2891481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4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79" y="2959444"/>
            <a:ext cx="3916535" cy="3898556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6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985055" y="6180"/>
            <a:ext cx="2934731" cy="4158049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5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985055" y="4219834"/>
            <a:ext cx="2934731" cy="2638167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/>
              <a:t>Picture 7</a:t>
            </a:r>
          </a:p>
        </p:txBody>
      </p:sp>
    </p:spTree>
    <p:extLst>
      <p:ext uri="{BB962C8B-B14F-4D97-AF65-F5344CB8AC3E}">
        <p14:creationId xmlns:p14="http://schemas.microsoft.com/office/powerpoint/2010/main" val="19727867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283689" y="1456090"/>
            <a:ext cx="4177723" cy="552019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glæru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367167" y="2717371"/>
            <a:ext cx="4094245" cy="346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283689" y="2095105"/>
            <a:ext cx="417772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/>
              <a:t>Undirfyrirsögn</a:t>
            </a:r>
          </a:p>
          <a:p>
            <a:pPr lvl="0"/>
            <a:endParaRPr lang="is-I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796471" y="-900956"/>
            <a:ext cx="8948042" cy="8659912"/>
          </a:xfrm>
          <a:prstGeom prst="ellipse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7pPr>
              <a:defRPr/>
            </a:lvl7pPr>
          </a:lstStyle>
          <a:p>
            <a:pPr lvl="6"/>
            <a:r>
              <a:rPr lang="is-IS" err="1"/>
              <a:t>Click</a:t>
            </a:r>
            <a:r>
              <a:rPr lang="is-IS"/>
              <a:t> </a:t>
            </a:r>
            <a:r>
              <a:rPr lang="is-IS" err="1"/>
              <a:t>icon</a:t>
            </a:r>
            <a:r>
              <a:rPr lang="is-IS"/>
              <a:t> </a:t>
            </a:r>
            <a:r>
              <a:rPr lang="is-IS" err="1"/>
              <a:t>to</a:t>
            </a:r>
            <a:r>
              <a:rPr lang="is-IS"/>
              <a:t> </a:t>
            </a:r>
            <a:r>
              <a:rPr lang="is-IS" err="1"/>
              <a:t>add</a:t>
            </a:r>
            <a:r>
              <a:rPr lang="is-IS"/>
              <a:t> </a:t>
            </a:r>
            <a:r>
              <a:rPr lang="is-IS" err="1"/>
              <a:t>picture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80876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ít texta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53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mynd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Fyrirsögn </a:t>
            </a:r>
            <a:r>
              <a:rPr lang="is-IS" err="1"/>
              <a:t>glæru</a:t>
            </a:r>
            <a:endParaRPr lang="is-IS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843410"/>
            <a:ext cx="3713441" cy="32567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7922473" cy="685800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en-GB" err="1"/>
              <a:t>Undirfyrirsögn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46025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síðumynd með úts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12192000" cy="5367737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is-IS"/>
              <a:t>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6000" y="5724000"/>
            <a:ext cx="4651375" cy="40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is-IS"/>
              <a:t>Myndatexti</a:t>
            </a:r>
          </a:p>
          <a:p>
            <a:pPr lvl="0"/>
            <a:endParaRPr lang="is-I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6000" y="6065906"/>
            <a:ext cx="4651375" cy="40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s-IS"/>
              <a:t>Nánari útskýring</a:t>
            </a:r>
          </a:p>
          <a:p>
            <a:pPr lvl="0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82832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D876642-4A86-68AC-679C-AA58BC6372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000" y="1592262"/>
            <a:ext cx="2834999" cy="3996737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icon to add picture</a:t>
            </a:r>
            <a:endParaRPr lang="is-IS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1717C87-E2FD-CC4C-DE05-B50844EBF3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6000" y="3789000"/>
            <a:ext cx="4775200" cy="401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sz="2000" b="1" i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6302B4-47B5-0F2D-E48A-44A6FF9B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000" y="1601911"/>
            <a:ext cx="6309437" cy="1341737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/>
              <a:t>Verum í sambandi</a:t>
            </a:r>
          </a:p>
        </p:txBody>
      </p:sp>
    </p:spTree>
    <p:extLst>
      <p:ext uri="{BB962C8B-B14F-4D97-AF65-F5344CB8AC3E}">
        <p14:creationId xmlns:p14="http://schemas.microsoft.com/office/powerpoint/2010/main" val="26897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á exta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F6892A-B375-F1B5-A155-9EBF6FC53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413" y="1592263"/>
            <a:ext cx="9090149" cy="479474"/>
          </a:xfrm>
          <a:prstGeom prst="rect">
            <a:avLst/>
          </a:prstGeom>
        </p:spPr>
        <p:txBody>
          <a:bodyPr/>
          <a:lstStyle>
            <a:lvl1pPr marL="0" indent="0"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glæru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970D494-F309-0F25-4FCF-B49A979E0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163" y="2889000"/>
            <a:ext cx="4320837" cy="342315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BC8C7CA-BA46-27C9-110C-DE25A354E2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6000" y="2889000"/>
            <a:ext cx="4500562" cy="339521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CA09ED9-775A-C249-A443-2B75BC20B0C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776412" y="2208021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is-IS" dirty="0"/>
              <a:t>Undirfyrirsögn</a:t>
            </a:r>
          </a:p>
        </p:txBody>
      </p:sp>
    </p:spTree>
    <p:extLst>
      <p:ext uri="{BB962C8B-B14F-4D97-AF65-F5344CB8AC3E}">
        <p14:creationId xmlns:p14="http://schemas.microsoft.com/office/powerpoint/2010/main" val="294671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2108" y="1594420"/>
            <a:ext cx="10422617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772107" y="2868460"/>
            <a:ext cx="3766459" cy="324424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950394" y="2867115"/>
            <a:ext cx="3713441" cy="324424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" y="2"/>
            <a:ext cx="3545919" cy="6857998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779335" y="2232870"/>
            <a:ext cx="450056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99693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499990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3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830882"/>
            <a:ext cx="3713441" cy="325676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7922473" cy="3927944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is-IS" dirty="0"/>
              <a:t>Picture 1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4007459"/>
            <a:ext cx="4675367" cy="2850543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2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746930" y="4007459"/>
            <a:ext cx="3175543" cy="2850543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1560822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3PIC_TEX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780778"/>
            <a:ext cx="3713441" cy="33444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3927944" cy="685800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1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97017" y="1"/>
            <a:ext cx="3866824" cy="213909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2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997017" y="2214005"/>
            <a:ext cx="3866824" cy="4643996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3</a:t>
            </a:r>
          </a:p>
        </p:txBody>
      </p:sp>
    </p:spTree>
    <p:extLst>
      <p:ext uri="{BB962C8B-B14F-4D97-AF65-F5344CB8AC3E}">
        <p14:creationId xmlns:p14="http://schemas.microsoft.com/office/powerpoint/2010/main" val="50831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4PIC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283688" y="1462005"/>
            <a:ext cx="4177723" cy="572741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glæru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367167" y="2717371"/>
            <a:ext cx="4094245" cy="346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283689" y="2095105"/>
            <a:ext cx="417772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2"/>
            <a:ext cx="3922713" cy="2891481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4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79" y="2959444"/>
            <a:ext cx="3916535" cy="3898556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6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985055" y="6180"/>
            <a:ext cx="2934731" cy="4158049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5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985055" y="4219834"/>
            <a:ext cx="2934731" cy="2638167"/>
          </a:xfrm>
          <a:prstGeom prst="rect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/>
            </a:lvl1pPr>
          </a:lstStyle>
          <a:p>
            <a:r>
              <a:rPr lang="is-IS" dirty="0"/>
              <a:t>Picture 7</a:t>
            </a:r>
          </a:p>
        </p:txBody>
      </p:sp>
    </p:spTree>
    <p:extLst>
      <p:ext uri="{BB962C8B-B14F-4D97-AF65-F5344CB8AC3E}">
        <p14:creationId xmlns:p14="http://schemas.microsoft.com/office/powerpoint/2010/main" val="26853486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283689" y="1456090"/>
            <a:ext cx="4177723" cy="552019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glæru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367167" y="2717371"/>
            <a:ext cx="4094245" cy="346079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7283689" y="2095105"/>
            <a:ext cx="4177723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s-IS" dirty="0"/>
              <a:t>Undirfyrirsögn</a:t>
            </a:r>
          </a:p>
          <a:p>
            <a:pPr lvl="0"/>
            <a:endParaRPr lang="is-I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-1796471" y="-900956"/>
            <a:ext cx="8948042" cy="8659912"/>
          </a:xfrm>
          <a:prstGeom prst="ellipse">
            <a:avLst/>
          </a:prstGeom>
          <a:pattFill prst="pct8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7pPr>
              <a:defRPr/>
            </a:lvl7pPr>
          </a:lstStyle>
          <a:p>
            <a:pPr lvl="6"/>
            <a:r>
              <a:rPr lang="is-IS" dirty="0" err="1"/>
              <a:t>Click</a:t>
            </a:r>
            <a:r>
              <a:rPr lang="is-IS" dirty="0"/>
              <a:t> </a:t>
            </a:r>
            <a:r>
              <a:rPr lang="is-IS" dirty="0" err="1"/>
              <a:t>icon</a:t>
            </a:r>
            <a:r>
              <a:rPr lang="is-IS" dirty="0"/>
              <a:t> </a:t>
            </a:r>
            <a:r>
              <a:rPr lang="is-IS" dirty="0" err="1"/>
              <a:t>to</a:t>
            </a:r>
            <a:r>
              <a:rPr lang="is-IS" dirty="0"/>
              <a:t> </a:t>
            </a:r>
            <a:r>
              <a:rPr lang="is-IS" dirty="0" err="1"/>
              <a:t>add</a:t>
            </a:r>
            <a:r>
              <a:rPr lang="is-IS" dirty="0"/>
              <a:t> </a:t>
            </a:r>
            <a:r>
              <a:rPr lang="is-IS" dirty="0" err="1"/>
              <a:t>picture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267304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ít texta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35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vít textaglær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47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mynd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2376" y="1582837"/>
            <a:ext cx="3713441" cy="556255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Fyrirsögn </a:t>
            </a:r>
            <a:r>
              <a:rPr lang="is-IS" dirty="0" err="1"/>
              <a:t>glæru</a:t>
            </a:r>
            <a:endParaRPr lang="is-I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112376" y="2843410"/>
            <a:ext cx="3713441" cy="325676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7922473" cy="6858000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endParaRPr lang="is-I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8112125" y="2214006"/>
            <a:ext cx="3713691" cy="390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0"/>
            </a:lvl1pPr>
          </a:lstStyle>
          <a:p>
            <a:pPr lvl="0"/>
            <a:r>
              <a:rPr lang="en-GB" dirty="0" err="1"/>
              <a:t>Undirfyrirsögn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2519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ilsíðumynd með úts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12192000" cy="5367737"/>
          </a:xfrm>
          <a:prstGeom prst="rect">
            <a:avLst/>
          </a:prstGeom>
          <a:pattFill prst="pct90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is-IS" dirty="0"/>
              <a:t>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46000" y="5724000"/>
            <a:ext cx="4651375" cy="40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is-IS" dirty="0"/>
              <a:t>Myndatexti</a:t>
            </a:r>
          </a:p>
          <a:p>
            <a:pPr lvl="0"/>
            <a:endParaRPr lang="is-I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46000" y="6065906"/>
            <a:ext cx="4651375" cy="40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s-IS" dirty="0"/>
              <a:t>Nánari útskýring</a:t>
            </a:r>
          </a:p>
          <a:p>
            <a:pPr lvl="0"/>
            <a:endParaRPr lang="is-IS" dirty="0"/>
          </a:p>
        </p:txBody>
      </p:sp>
      <p:pic>
        <p:nvPicPr>
          <p:cNvPr id="2" name="Picture 1" descr="A red and white logo&#10;&#10;Description automatically generated">
            <a:extLst>
              <a:ext uri="{FF2B5EF4-FFF2-40B4-BE49-F238E27FC236}">
                <a16:creationId xmlns:a16="http://schemas.microsoft.com/office/drawing/2014/main" id="{3C815539-E00E-A141-6F55-0C413DE6BD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1112" y="639000"/>
            <a:ext cx="1350000" cy="6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D876642-4A86-68AC-679C-AA58BC6372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000" y="1592262"/>
            <a:ext cx="2834999" cy="3996737"/>
          </a:xfrm>
          <a:prstGeom prst="rect">
            <a:avLst/>
          </a:prstGeo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icon to add picture</a:t>
            </a:r>
            <a:endParaRPr lang="is-I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1717C87-E2FD-CC4C-DE05-B50844EBF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6000" y="3789000"/>
            <a:ext cx="4775200" cy="401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sz="2000" b="1" i="0" dirty="0" err="1"/>
              <a:t>Nafn</a:t>
            </a:r>
            <a:r>
              <a:rPr lang="en-US" sz="2000" b="1" i="0" dirty="0"/>
              <a:t> </a:t>
            </a:r>
            <a:r>
              <a:rPr lang="en-US" sz="2000" b="1" i="0" dirty="0" err="1"/>
              <a:t>starfsmanns</a:t>
            </a:r>
            <a:endParaRPr lang="en-US" sz="2000" b="1" i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3AF58-102C-F802-E4BB-82D2E9BA128D}"/>
              </a:ext>
            </a:extLst>
          </p:cNvPr>
          <p:cNvSpPr txBox="1"/>
          <p:nvPr userDrawn="1"/>
        </p:nvSpPr>
        <p:spPr>
          <a:xfrm>
            <a:off x="4184778" y="4162846"/>
            <a:ext cx="3611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b="0" dirty="0">
                <a:solidFill>
                  <a:schemeClr val="tx1"/>
                </a:solidFill>
              </a:rPr>
              <a:t>Umhverfisfræðingur M.Sc.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5CC48-2E34-87CC-E21C-573C899F2C80}"/>
              </a:ext>
            </a:extLst>
          </p:cNvPr>
          <p:cNvSpPr txBox="1"/>
          <p:nvPr userDrawn="1"/>
        </p:nvSpPr>
        <p:spPr>
          <a:xfrm>
            <a:off x="4184778" y="4599503"/>
            <a:ext cx="3299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>
                <a:solidFill>
                  <a:schemeClr val="tx1"/>
                </a:solidFill>
              </a:rPr>
              <a:t>amk@efla.is</a:t>
            </a:r>
          </a:p>
          <a:p>
            <a:r>
              <a:rPr lang="is-IS" sz="1600" dirty="0">
                <a:solidFill>
                  <a:schemeClr val="tx1"/>
                </a:solidFill>
              </a:rPr>
              <a:t>896-1118</a:t>
            </a:r>
          </a:p>
          <a:p>
            <a:r>
              <a:rPr lang="is-IS" sz="1600" dirty="0">
                <a:solidFill>
                  <a:schemeClr val="tx1"/>
                </a:solidFill>
              </a:rPr>
              <a:t>https://www.linkedin.com/in/anna-margret-korneliusdottir/</a:t>
            </a:r>
          </a:p>
          <a:p>
            <a:r>
              <a:rPr lang="is-IS" sz="1600" dirty="0">
                <a:solidFill>
                  <a:schemeClr val="accent1"/>
                </a:solidFill>
              </a:rPr>
              <a:t>www.efla.is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6302B4-47B5-0F2D-E48A-44A6FF9B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000" y="1601911"/>
            <a:ext cx="6309437" cy="1341737"/>
          </a:xfrm>
          <a:prstGeom prst="rect">
            <a:avLst/>
          </a:prstGeom>
        </p:spPr>
        <p:txBody>
          <a:bodyPr/>
          <a:lstStyle>
            <a:lvl1pPr>
              <a:tabLst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is-IS" dirty="0"/>
              <a:t>Verum í sambandi</a:t>
            </a:r>
          </a:p>
        </p:txBody>
      </p:sp>
    </p:spTree>
    <p:extLst>
      <p:ext uri="{BB962C8B-B14F-4D97-AF65-F5344CB8AC3E}">
        <p14:creationId xmlns:p14="http://schemas.microsoft.com/office/powerpoint/2010/main" val="2027262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  <p15:guide id="2" pos="2275">
          <p15:clr>
            <a:srgbClr val="FBAE40"/>
          </p15:clr>
        </p15:guide>
        <p15:guide id="3" pos="511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9C9F-A6ED-407E-8FFE-CA4B7017F48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DDBBD-F63D-4669-B6F6-855B938A9F6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5247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s-I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62393"/>
            <a:ext cx="9692640" cy="1428929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0476237-16B3-4142-9AD3-4DB9203BCE70}" type="datetimeFigureOut">
              <a:rPr lang="is-IS" smtClean="0"/>
              <a:t>21.5.2026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6DDDF70C-6F14-48AE-A116-9279A5B5AAA5}" type="slidenum">
              <a:rPr lang="is-IS" smtClean="0"/>
              <a:t>‹#›</a:t>
            </a:fld>
            <a:endParaRPr lang="is-I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62C32F0-A572-4F4E-BA95-D19D142E87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85"/>
          <a:stretch>
            <a:fillRect/>
          </a:stretch>
        </p:blipFill>
        <p:spPr>
          <a:xfrm>
            <a:off x="4853550" y="5663041"/>
            <a:ext cx="2484900" cy="11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4E1B60-BE8B-0BB2-1D37-05C28628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7" y="376926"/>
            <a:ext cx="11017252" cy="13223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4EB37-78E1-8B85-5DA0-C019E1E53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166" y="1915063"/>
            <a:ext cx="11017251" cy="4250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0D0B3-8632-7A5F-F658-57E51E435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1400" y="6356350"/>
            <a:ext cx="2514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F56BA20-4F21-1D41-AD8B-D3E2EB79AD7F}" type="slidenum">
              <a:rPr lang="en-IS" smtClean="0"/>
              <a:pPr/>
              <a:t>‹#›</a:t>
            </a:fld>
            <a:endParaRPr lang="en-I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C2E10-A674-339E-8298-90CEBA252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375" y="6356350"/>
            <a:ext cx="29940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0582EDD-A20A-2248-B8E2-50BD3A47E6EE}" type="datetimeFigureOut">
              <a:rPr lang="en-IS" smtClean="0"/>
              <a:pPr/>
              <a:t>05/21/2026</a:t>
            </a:fld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09689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62" r:id="rId4"/>
    <p:sldLayoutId id="2147484151" r:id="rId5"/>
    <p:sldLayoutId id="2147484172" r:id="rId6"/>
    <p:sldLayoutId id="2147484076" r:id="rId7"/>
    <p:sldLayoutId id="2147483981" r:id="rId8"/>
    <p:sldLayoutId id="2147483982" r:id="rId9"/>
    <p:sldLayoutId id="2147484091" r:id="rId10"/>
    <p:sldLayoutId id="2147484103" r:id="rId11"/>
    <p:sldLayoutId id="2147484092" r:id="rId12"/>
    <p:sldLayoutId id="2147484104" r:id="rId13"/>
    <p:sldLayoutId id="2147484122" r:id="rId14"/>
    <p:sldLayoutId id="2147484101" r:id="rId15"/>
    <p:sldLayoutId id="2147484102" r:id="rId16"/>
    <p:sldLayoutId id="2147484153" r:id="rId17"/>
    <p:sldLayoutId id="2147484155" r:id="rId18"/>
    <p:sldLayoutId id="2147484154" r:id="rId19"/>
    <p:sldLayoutId id="2147484090" r:id="rId20"/>
    <p:sldLayoutId id="2147484156" r:id="rId21"/>
    <p:sldLayoutId id="2147484152" r:id="rId22"/>
    <p:sldLayoutId id="2147484160" r:id="rId23"/>
    <p:sldLayoutId id="2147484157" r:id="rId24"/>
    <p:sldLayoutId id="2147484159" r:id="rId25"/>
    <p:sldLayoutId id="2147484173" r:id="rId26"/>
    <p:sldLayoutId id="2147484158" r:id="rId27"/>
    <p:sldLayoutId id="2147484078" r:id="rId28"/>
    <p:sldLayoutId id="2147484081" r:id="rId29"/>
    <p:sldLayoutId id="2147484082" r:id="rId30"/>
    <p:sldLayoutId id="2147484083" r:id="rId31"/>
    <p:sldLayoutId id="2147484119" r:id="rId32"/>
    <p:sldLayoutId id="2147484120" r:id="rId33"/>
    <p:sldLayoutId id="2147484141" r:id="rId34"/>
    <p:sldLayoutId id="2147484106" r:id="rId35"/>
    <p:sldLayoutId id="2147484143" r:id="rId36"/>
    <p:sldLayoutId id="2147484146" r:id="rId37"/>
    <p:sldLayoutId id="2147484093" r:id="rId38"/>
    <p:sldLayoutId id="2147484149" r:id="rId39"/>
    <p:sldLayoutId id="2147484150" r:id="rId40"/>
    <p:sldLayoutId id="2147484094" r:id="rId41"/>
    <p:sldLayoutId id="2147484147" r:id="rId42"/>
    <p:sldLayoutId id="2147484148" r:id="rId43"/>
    <p:sldLayoutId id="2147484095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Roboto Slab" pitchFamily="2" charset="0"/>
          <a:cs typeface="Sharp Slab" pitchFamily="2" charset="77"/>
        </a:defRPr>
      </a:lvl1pPr>
    </p:titleStyle>
    <p:bodyStyle>
      <a:lvl1pPr marL="302400" indent="-3006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System Font Regular"/>
        <a:buChar char="–"/>
        <a:defRPr lang="en-GB" sz="1800" b="0" i="0" kern="1200" dirty="0">
          <a:solidFill>
            <a:schemeClr val="accent1"/>
          </a:solidFill>
          <a:latin typeface="+mn-lt"/>
          <a:ea typeface="+mn-ea"/>
          <a:cs typeface="Arial Nova Light" panose="020B0304020202020204" pitchFamily="34" charset="0"/>
        </a:defRPr>
      </a:lvl1pPr>
      <a:lvl2pPr marL="685800" indent="-3006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System Font Regular"/>
        <a:buChar char="−"/>
        <a:defRPr lang="en-GB" sz="1600" b="0" i="0" kern="1200" dirty="0">
          <a:solidFill>
            <a:schemeClr val="accent1"/>
          </a:solidFill>
          <a:latin typeface="+mn-lt"/>
          <a:ea typeface="+mn-ea"/>
          <a:cs typeface="Arial Nova Light" panose="020B0304020202020204" pitchFamily="34" charset="0"/>
        </a:defRPr>
      </a:lvl2pPr>
      <a:lvl3pPr marL="1143000" indent="-3006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System Font Regular"/>
        <a:buChar char="–"/>
        <a:defRPr lang="en-GB" sz="1600" b="0" i="0" kern="1200" dirty="0">
          <a:solidFill>
            <a:schemeClr val="accent1"/>
          </a:solidFill>
          <a:latin typeface="+mn-lt"/>
          <a:ea typeface="+mn-ea"/>
          <a:cs typeface="Arial Nova Light" panose="020B0304020202020204" pitchFamily="34" charset="0"/>
        </a:defRPr>
      </a:lvl3pPr>
      <a:lvl4pPr marL="1600200" indent="-3006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System Font Regular"/>
        <a:buChar char="–"/>
        <a:defRPr lang="en-GB" sz="1400" b="0" i="0" kern="1200" dirty="0">
          <a:solidFill>
            <a:schemeClr val="accent1"/>
          </a:solidFill>
          <a:latin typeface="+mn-lt"/>
          <a:ea typeface="+mn-ea"/>
          <a:cs typeface="Arial Nova Light" panose="020B0304020202020204" pitchFamily="34" charset="0"/>
        </a:defRPr>
      </a:lvl4pPr>
      <a:lvl5pPr marL="2057400" indent="-3006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System Font Regular"/>
        <a:buChar char="–"/>
        <a:defRPr lang="en-IS" sz="1400" b="0" i="0" kern="1200" dirty="0">
          <a:solidFill>
            <a:schemeClr val="accent1"/>
          </a:solidFill>
          <a:latin typeface="+mn-lt"/>
          <a:ea typeface="+mn-ea"/>
          <a:cs typeface="Arial Nova Light" panose="020B03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10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933">
          <p15:clr>
            <a:srgbClr val="F26B43"/>
          </p15:clr>
        </p15:guide>
        <p15:guide id="7" pos="3613">
          <p15:clr>
            <a:srgbClr val="F26B43"/>
          </p15:clr>
        </p15:guide>
        <p15:guide id="8" pos="4067">
          <p15:clr>
            <a:srgbClr val="F26B43"/>
          </p15:clr>
        </p15:guide>
        <p15:guide id="11" orient="horz" pos="2047">
          <p15:clr>
            <a:srgbClr val="F26B43"/>
          </p15:clr>
        </p15:guide>
        <p15:guide id="12" orient="horz" pos="1820">
          <p15:clr>
            <a:srgbClr val="F26B43"/>
          </p15:clr>
        </p15:guide>
        <p15:guide id="13" pos="370">
          <p15:clr>
            <a:srgbClr val="F26B43"/>
          </p15:clr>
        </p15:guide>
        <p15:guide id="14" orient="horz" pos="9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logo&#10;&#10;Description automatically generated">
            <a:extLst>
              <a:ext uri="{FF2B5EF4-FFF2-40B4-BE49-F238E27FC236}">
                <a16:creationId xmlns:a16="http://schemas.microsoft.com/office/drawing/2014/main" id="{D76B3244-A6DA-3193-5DFD-CEEE0D83F9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448" y="639000"/>
            <a:ext cx="1319784" cy="6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89" r:id="rId3"/>
    <p:sldLayoutId id="2147483694" r:id="rId4"/>
    <p:sldLayoutId id="2147483695" r:id="rId5"/>
    <p:sldLayoutId id="2147483685" r:id="rId6"/>
    <p:sldLayoutId id="2147483699" r:id="rId7"/>
    <p:sldLayoutId id="2147483693" r:id="rId8"/>
    <p:sldLayoutId id="2147483691" r:id="rId9"/>
    <p:sldLayoutId id="2147483692" r:id="rId10"/>
    <p:sldLayoutId id="2147483690" r:id="rId11"/>
    <p:sldLayoutId id="214748368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red logo&#10;&#10;AI-generated content may be incorrect.">
            <a:extLst>
              <a:ext uri="{FF2B5EF4-FFF2-40B4-BE49-F238E27FC236}">
                <a16:creationId xmlns:a16="http://schemas.microsoft.com/office/drawing/2014/main" id="{E8A0167A-4079-9763-ED42-58242DC34F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00" y="369000"/>
            <a:ext cx="1620004" cy="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logo&#10;&#10;Description automatically generated">
            <a:extLst>
              <a:ext uri="{FF2B5EF4-FFF2-40B4-BE49-F238E27FC236}">
                <a16:creationId xmlns:a16="http://schemas.microsoft.com/office/drawing/2014/main" id="{94DACDF2-2451-91A7-5AFC-9D49B67ED3D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448" y="639000"/>
            <a:ext cx="1319784" cy="65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9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7" r:id="rId7"/>
    <p:sldLayoutId id="2147483698" r:id="rId8"/>
    <p:sldLayoutId id="2147483681" r:id="rId9"/>
    <p:sldLayoutId id="2147483684" r:id="rId10"/>
    <p:sldLayoutId id="214748369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FF0000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7A84-E1D5-56B4-663C-723CE3E17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48A1A-427A-BADF-D6A3-42D362894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85DD2-0FF7-328A-D220-527010B4B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48"/>
          <a:stretch>
            <a:fillRect/>
          </a:stretch>
        </p:blipFill>
        <p:spPr>
          <a:xfrm>
            <a:off x="0" y="269875"/>
            <a:ext cx="12185567" cy="631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2800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A5D3D6-BC82-42AB-9988-C33D0FB3F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C6FFCD-2CB4-4FB4-BB23-2AE947131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8667" y="1340768"/>
            <a:ext cx="3394718" cy="4691063"/>
          </a:xfrm>
        </p:spPr>
        <p:txBody>
          <a:bodyPr>
            <a:normAutofit/>
          </a:bodyPr>
          <a:lstStyle/>
          <a:p>
            <a:r>
              <a:rPr lang="is-IS" sz="2400" b="1" dirty="0">
                <a:solidFill>
                  <a:srgbClr val="92D050"/>
                </a:solidFill>
                <a:latin typeface="Aptos" panose="020B0004020202020204" pitchFamily="34" charset="0"/>
              </a:rPr>
              <a:t>Ársreikningur Grænu orkunnar árið 2025 undirritaður af skoðunarmönnum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AC379-58DD-8246-A565-F952BCA5B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696" y="0"/>
            <a:ext cx="5258070" cy="68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A5D3D6-BC82-42AB-9988-C33D0FB3F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C6FFCD-2CB4-4FB4-BB23-2AE947131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2509" y="1462277"/>
            <a:ext cx="3394718" cy="4691063"/>
          </a:xfrm>
        </p:spPr>
        <p:txBody>
          <a:bodyPr>
            <a:normAutofit/>
          </a:bodyPr>
          <a:lstStyle/>
          <a:p>
            <a:r>
              <a:rPr lang="is-IS" sz="2400" b="1" dirty="0">
                <a:solidFill>
                  <a:srgbClr val="92D050"/>
                </a:solidFill>
                <a:latin typeface="Aptos" panose="020B0004020202020204" pitchFamily="34" charset="0"/>
              </a:rPr>
              <a:t>Fjárhagsáætlun</a:t>
            </a:r>
            <a:r>
              <a:rPr lang="is-IS" sz="2400" b="1" dirty="0">
                <a:solidFill>
                  <a:srgbClr val="92D050"/>
                </a:solidFill>
                <a:latin typeface="Arial Narrow" panose="020B0606020202030204" pitchFamily="34" charset="0"/>
              </a:rPr>
              <a:t> fyrir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A2BEF1-7934-9F16-BAEA-E14963CA2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-1"/>
            <a:ext cx="5864345" cy="68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859FA-50A9-2249-CF60-B21A5BDD0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AA81-70C3-44EA-6659-79D53D81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24747"/>
            <a:ext cx="8229600" cy="580927"/>
          </a:xfrm>
        </p:spPr>
        <p:txBody>
          <a:bodyPr>
            <a:normAutofit/>
          </a:bodyPr>
          <a:lstStyle/>
          <a:p>
            <a:r>
              <a:rPr lang="is-IS" sz="3600" dirty="0">
                <a:latin typeface="Aptos" panose="020B0004020202020204" pitchFamily="34" charset="0"/>
              </a:rPr>
              <a:t>Fundarsetning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D8C56-C43E-10AF-4DDF-92400B8AD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91683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Kosning fundarstjóra og fundarritara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Skýrsla stjórnar lögð fram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Reikningar 2025 og Fjárhagsáætlun 2026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latin typeface="Aptos" panose="020B0004020202020204" pitchFamily="34" charset="0"/>
              </a:rPr>
              <a:t>Stjórn 2026-2027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Fundi slitið</a:t>
            </a:r>
          </a:p>
          <a:p>
            <a:pPr marL="514350" indent="-514350">
              <a:buFont typeface="+mj-lt"/>
              <a:buAutoNum type="arabicPeriod"/>
            </a:pPr>
            <a:endParaRPr lang="is-I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>
            <a:normAutofit/>
          </a:bodyPr>
          <a:lstStyle/>
          <a:p>
            <a:r>
              <a:rPr lang="is-IS" dirty="0">
                <a:latin typeface="Aptos" panose="020B0004020202020204" pitchFamily="34" charset="0"/>
              </a:rPr>
              <a:t>Kosning stjórnar</a:t>
            </a:r>
          </a:p>
        </p:txBody>
      </p:sp>
      <p:pic>
        <p:nvPicPr>
          <p:cNvPr id="5" name="Picture 4" descr="Lone person stanging on misty jagged mountain">
            <a:extLst>
              <a:ext uri="{FF2B5EF4-FFF2-40B4-BE49-F238E27FC236}">
                <a16:creationId xmlns:a16="http://schemas.microsoft.com/office/drawing/2014/main" id="{06132075-439A-1109-A64C-BCC976267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5" r="26152" b="-2"/>
          <a:stretch/>
        </p:blipFill>
        <p:spPr>
          <a:xfrm>
            <a:off x="20" y="-97654"/>
            <a:ext cx="4653291" cy="69556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290" y="1828800"/>
            <a:ext cx="6015571" cy="4351337"/>
          </a:xfrm>
        </p:spPr>
        <p:txBody>
          <a:bodyPr>
            <a:normAutofit/>
          </a:bodyPr>
          <a:lstStyle/>
          <a:p>
            <a:r>
              <a:rPr lang="is-IS" sz="1800" dirty="0">
                <a:solidFill>
                  <a:schemeClr val="tx1"/>
                </a:solidFill>
                <a:latin typeface="Aptos" panose="020B0004020202020204" pitchFamily="34" charset="0"/>
              </a:rPr>
              <a:t>Ágústa hefur lokið sinni vist, búin að sitja 3 kjörtímabil og er henni þökkuð frábær störf fyrir Grænu Orkuna.</a:t>
            </a:r>
          </a:p>
          <a:p>
            <a:r>
              <a:rPr lang="is-IS" sz="1800" dirty="0">
                <a:solidFill>
                  <a:schemeClr val="tx1"/>
                </a:solidFill>
                <a:latin typeface="Aptos" panose="020B0004020202020204" pitchFamily="34" charset="0"/>
              </a:rPr>
              <a:t>Jóhann er hættur hjá ON og fer úr varstjórn. Linda Fanney gefur ekki kost á sér áfram og Kolbeinn óskaði eftir að losna úr stjórn. </a:t>
            </a:r>
            <a:endParaRPr lang="is-IS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182563" lvl="1" indent="-182563"/>
            <a:r>
              <a:rPr lang="is-I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Guðmundur Ingi situr en nýjir í stjórn koma Ingvar Júlíus Baldursson (frá Eflu), Úlfar Linnet (frá ON) og Sigurður Helgi Ólafsson (frá Olís). </a:t>
            </a:r>
          </a:p>
          <a:p>
            <a:pPr marL="182563" lvl="1" indent="-182563"/>
            <a:r>
              <a:rPr lang="is-IS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Íris er áfram varamaður og Guðmundur Benedikt Friðriksson (frá Reykjavíkurborg) kemur nýr í varastjórn.</a:t>
            </a:r>
            <a:endParaRPr lang="is-IS" dirty="0">
              <a:latin typeface="Aptos" panose="020B0004020202020204" pitchFamily="34" charset="0"/>
            </a:endParaRPr>
          </a:p>
          <a:p>
            <a:pPr marL="0" lvl="1" indent="0">
              <a:buNone/>
            </a:pPr>
            <a:endParaRPr lang="is-IS" dirty="0">
              <a:latin typeface="Aptos" panose="020B0004020202020204" pitchFamily="34" charset="0"/>
            </a:endParaRPr>
          </a:p>
          <a:p>
            <a:pPr marL="182563" lvl="1" indent="-182563"/>
            <a:r>
              <a:rPr lang="is-IS" sz="20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</a:rPr>
              <a:t>Þau eru því öll sjálfkjörin í stjórn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EBAA82-3C18-428E-9643-AC8242FED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340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5B5D29-D9E4-40B2-8A6E-FDDB5F6A1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is-IS" sz="3600" dirty="0">
                <a:solidFill>
                  <a:srgbClr val="FFFFFF"/>
                </a:solidFill>
                <a:latin typeface="Aptos" panose="020B0004020202020204" pitchFamily="34" charset="0"/>
              </a:rPr>
              <a:t>Stjórn Grænu orkunnar 2026-2027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D0091-17B3-49ED-ABF9-8B9642E3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s-I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6BB1E98-860C-BFD3-11CB-2BDCFFB369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866876"/>
              </p:ext>
            </p:extLst>
          </p:nvPr>
        </p:nvGraphicFramePr>
        <p:xfrm>
          <a:off x="4216400" y="228600"/>
          <a:ext cx="7076440" cy="5833470"/>
        </p:xfrm>
        <a:graphic>
          <a:graphicData uri="http://schemas.openxmlformats.org/drawingml/2006/table">
            <a:tbl>
              <a:tblPr/>
              <a:tblGrid>
                <a:gridCol w="3839029">
                  <a:extLst>
                    <a:ext uri="{9D8B030D-6E8A-4147-A177-3AD203B41FA5}">
                      <a16:colId xmlns:a16="http://schemas.microsoft.com/office/drawing/2014/main" val="1656236338"/>
                    </a:ext>
                  </a:extLst>
                </a:gridCol>
                <a:gridCol w="3237411">
                  <a:extLst>
                    <a:ext uri="{9D8B030D-6E8A-4147-A177-3AD203B41FA5}">
                      <a16:colId xmlns:a16="http://schemas.microsoft.com/office/drawing/2014/main" val="1327048624"/>
                    </a:ext>
                  </a:extLst>
                </a:gridCol>
              </a:tblGrid>
              <a:tr h="371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Orkan 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Guðmundur Ingi Þorsteinsson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02742"/>
                  </a:ext>
                </a:extLst>
              </a:tr>
              <a:tr h="371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EFLA verkfræðistofa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Ingvar Júlíus Baldursson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459752"/>
                  </a:ext>
                </a:extLst>
              </a:tr>
              <a:tr h="371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Olís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Sigurður Helgi Ólafsson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72841"/>
                  </a:ext>
                </a:extLst>
              </a:tr>
              <a:tr h="32875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Orka náttúrunnar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Úlfar Linnet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10210"/>
                  </a:ext>
                </a:extLst>
              </a:tr>
              <a:tr h="2890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1" i="0" u="none" strike="noStrike" dirty="0">
                          <a:effectLst/>
                          <a:latin typeface="Aptos" panose="020B0004020202020204" pitchFamily="34" charset="0"/>
                        </a:rPr>
                        <a:t>Ráðuneytið</a:t>
                      </a: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566215"/>
                  </a:ext>
                </a:extLst>
              </a:tr>
              <a:tr h="371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Innviðaráðuneyti </a:t>
                      </a: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Hrefna Hallgrímsdóttir</a:t>
                      </a: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32126"/>
                  </a:ext>
                </a:extLst>
              </a:tr>
              <a:tr h="3580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Fjármála- og efnahagsráðuneyti</a:t>
                      </a: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Krístinn Bjarnarson</a:t>
                      </a: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279568"/>
                  </a:ext>
                </a:extLst>
              </a:tr>
              <a:tr h="413657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s-I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Umhverfis- orku og loftslagsráðuneytið</a:t>
                      </a: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s-I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Elín Björk Jónasdóttir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27002"/>
                  </a:ext>
                </a:extLst>
              </a:tr>
              <a:tr h="43542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s-I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Umhverfis- orku og loftslagsráðuneytið</a:t>
                      </a: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is-I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Jón Skafti gestsson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55121"/>
                  </a:ext>
                </a:extLst>
              </a:tr>
              <a:tr h="371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1" i="0" u="none" strike="noStrike" dirty="0">
                          <a:effectLst/>
                          <a:latin typeface="Aptos" panose="020B0004020202020204" pitchFamily="34" charset="0"/>
                        </a:rPr>
                        <a:t>Varamenn</a:t>
                      </a: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3152"/>
                  </a:ext>
                </a:extLst>
              </a:tr>
              <a:tr h="3028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Samtök Verslunnar og þjonustu</a:t>
                      </a:r>
                      <a:endParaRPr lang="is-IS" sz="32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Íris Hannah Atladóttir</a:t>
                      </a:r>
                      <a:endParaRPr lang="is-IS" sz="32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589250"/>
                  </a:ext>
                </a:extLst>
              </a:tr>
              <a:tr h="38460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effectLst/>
                          <a:latin typeface="Aptos" panose="020B0004020202020204" pitchFamily="34" charset="0"/>
                        </a:rPr>
                        <a:t>Reykjavíkurborg</a:t>
                      </a: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effectLst/>
                          <a:latin typeface="Aptos" panose="020B0004020202020204" pitchFamily="34" charset="0"/>
                        </a:rPr>
                        <a:t>Guðmundur B. Friðriksson</a:t>
                      </a: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31187"/>
                  </a:ext>
                </a:extLst>
              </a:tr>
              <a:tr h="2890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1" i="0" u="none" strike="noStrike" dirty="0">
                          <a:effectLst/>
                          <a:latin typeface="Aptos" panose="020B0004020202020204" pitchFamily="34" charset="0"/>
                        </a:rPr>
                        <a:t>Framkvæmd</a:t>
                      </a: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618239"/>
                  </a:ext>
                </a:extLst>
              </a:tr>
              <a:tr h="2890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Íslenk NýOrka</a:t>
                      </a: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Jón Björn Skúlason</a:t>
                      </a: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987019"/>
                  </a:ext>
                </a:extLst>
              </a:tr>
              <a:tr h="37178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Íslenk NýOrka</a:t>
                      </a: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Marianne Ribes</a:t>
                      </a:r>
                      <a:endParaRPr lang="is-IS" sz="2000" b="0" i="0" u="none" strike="noStrike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5491" marR="15491" marT="1549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56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9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4F2C4-1560-F91D-9717-A95F2B248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9ED3-6E80-17CD-7552-4BD08673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24747"/>
            <a:ext cx="8229600" cy="580927"/>
          </a:xfrm>
        </p:spPr>
        <p:txBody>
          <a:bodyPr>
            <a:normAutofit/>
          </a:bodyPr>
          <a:lstStyle/>
          <a:p>
            <a:r>
              <a:rPr lang="is-IS" sz="3600" dirty="0">
                <a:latin typeface="Aptos" panose="020B0004020202020204" pitchFamily="34" charset="0"/>
              </a:rPr>
              <a:t>Fundarsetning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A856-2D77-66F0-C1A8-023E5279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91683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Kosning fundarstjóra og fundarritara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Skýrsla stjórnar lögð fram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Reikningar 2025 og Fjárhagsáætlun 2026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Stjórn 2026-2027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latin typeface="Aptos" panose="020B0004020202020204" pitchFamily="34" charset="0"/>
              </a:rPr>
              <a:t>Fundi slitið</a:t>
            </a:r>
          </a:p>
          <a:p>
            <a:pPr marL="514350" indent="-514350">
              <a:buFont typeface="+mj-lt"/>
              <a:buAutoNum type="arabicPeriod"/>
            </a:pPr>
            <a:endParaRPr lang="is-I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4AD98-EB0E-5A2F-BFED-6E1644448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AD9645-E8F1-123C-2EA0-6A710C40084F}"/>
              </a:ext>
            </a:extLst>
          </p:cNvPr>
          <p:cNvSpPr txBox="1">
            <a:spLocks/>
          </p:cNvSpPr>
          <p:nvPr/>
        </p:nvSpPr>
        <p:spPr>
          <a:xfrm>
            <a:off x="4965290" y="365759"/>
            <a:ext cx="5997678" cy="2420983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is-IS" b="1" spc="-50" dirty="0">
                <a:solidFill>
                  <a:schemeClr val="accent1"/>
                </a:solidFill>
                <a:latin typeface="Aptos" panose="020B0004020202020204" pitchFamily="34" charset="0"/>
              </a:rPr>
              <a:t>Teams hlekkur fyrir streymi</a:t>
            </a:r>
            <a:endParaRPr lang="en-US" b="1" spc="-50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01D53-72D6-E19C-1DDD-9368F847A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147" y="2808514"/>
            <a:ext cx="6015571" cy="3110366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3200" dirty="0">
                <a:latin typeface="Aptos" panose="020B0004020202020204" pitchFamily="34" charset="0"/>
              </a:rPr>
              <a:t>Meeting ID: 344 179 074 723 70</a:t>
            </a:r>
          </a:p>
          <a:p>
            <a:pPr fontAlgn="base"/>
            <a:r>
              <a:rPr lang="en-US" sz="3200" dirty="0">
                <a:latin typeface="Aptos" panose="020B0004020202020204" pitchFamily="34" charset="0"/>
              </a:rPr>
              <a:t>Passcode: Qc2yY9qH</a:t>
            </a:r>
            <a:endParaRPr lang="en-US" sz="2800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793D9-9898-7DE5-01A1-7335D1F19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6" y="1046503"/>
            <a:ext cx="4764994" cy="476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1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0630F65-FA1A-4A3F-AA52-E01FF2C0D537}"/>
              </a:ext>
            </a:extLst>
          </p:cNvPr>
          <p:cNvSpPr txBox="1">
            <a:spLocks/>
          </p:cNvSpPr>
          <p:nvPr/>
        </p:nvSpPr>
        <p:spPr>
          <a:xfrm>
            <a:off x="4965290" y="365760"/>
            <a:ext cx="5997678" cy="1325562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b="1" spc="-50" dirty="0" err="1">
                <a:solidFill>
                  <a:schemeClr val="accent1"/>
                </a:solidFill>
                <a:latin typeface="Aptos" panose="020B0004020202020204" pitchFamily="34" charset="0"/>
              </a:rPr>
              <a:t>Dagskráin</a:t>
            </a:r>
            <a:r>
              <a:rPr lang="en-US" b="1" spc="-50" dirty="0">
                <a:solidFill>
                  <a:schemeClr val="accent1"/>
                </a:solidFill>
                <a:latin typeface="Aptos" panose="020B0004020202020204" pitchFamily="34" charset="0"/>
              </a:rPr>
              <a:t> í </a:t>
            </a:r>
            <a:r>
              <a:rPr lang="en-US" b="1" spc="-50" dirty="0" err="1">
                <a:solidFill>
                  <a:schemeClr val="accent1"/>
                </a:solidFill>
                <a:latin typeface="Aptos" panose="020B0004020202020204" pitchFamily="34" charset="0"/>
              </a:rPr>
              <a:t>dag</a:t>
            </a:r>
            <a:endParaRPr lang="en-US" b="1" spc="-50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4" name="Picture 3" descr="Person checking smart watch on wrist">
            <a:extLst>
              <a:ext uri="{FF2B5EF4-FFF2-40B4-BE49-F238E27FC236}">
                <a16:creationId xmlns:a16="http://schemas.microsoft.com/office/drawing/2014/main" id="{A6F84695-DAC3-0AEC-87E4-F95A006A80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2" r="21463" b="-1"/>
          <a:stretch/>
        </p:blipFill>
        <p:spPr>
          <a:xfrm>
            <a:off x="20" y="-97654"/>
            <a:ext cx="4653291" cy="69556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D1961-235D-4374-9AC9-8A88E12E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90" y="1828800"/>
            <a:ext cx="6015571" cy="4351337"/>
          </a:xfrm>
        </p:spPr>
        <p:txBody>
          <a:bodyPr vert="horz" lIns="91440" tIns="45720" rIns="91440" bIns="45720" rtlCol="0">
            <a:noAutofit/>
          </a:bodyPr>
          <a:lstStyle/>
          <a:p>
            <a:pPr marL="0">
              <a:buNone/>
            </a:pPr>
            <a:r>
              <a:rPr lang="en-US" sz="3200" dirty="0">
                <a:latin typeface="Aptos" panose="020B0004020202020204" pitchFamily="34" charset="0"/>
              </a:rPr>
              <a:t>14:00 </a:t>
            </a:r>
            <a:r>
              <a:rPr lang="en-US" sz="3200" dirty="0" err="1">
                <a:latin typeface="Aptos" panose="020B0004020202020204" pitchFamily="34" charset="0"/>
              </a:rPr>
              <a:t>Fundarsetning</a:t>
            </a:r>
            <a:r>
              <a:rPr lang="en-US" sz="3200" dirty="0">
                <a:latin typeface="Aptos" panose="020B0004020202020204" pitchFamily="34" charset="0"/>
              </a:rPr>
              <a:t> &amp; </a:t>
            </a:r>
            <a:r>
              <a:rPr lang="en-US" sz="3200" dirty="0" err="1">
                <a:latin typeface="Aptos" panose="020B0004020202020204" pitchFamily="34" charset="0"/>
              </a:rPr>
              <a:t>Hefðbundin</a:t>
            </a:r>
            <a:r>
              <a:rPr lang="en-US" sz="3200" dirty="0">
                <a:latin typeface="Aptos" panose="020B0004020202020204" pitchFamily="34" charset="0"/>
              </a:rPr>
              <a:t> </a:t>
            </a:r>
            <a:r>
              <a:rPr lang="en-US" sz="3200" dirty="0" err="1">
                <a:latin typeface="Aptos" panose="020B0004020202020204" pitchFamily="34" charset="0"/>
              </a:rPr>
              <a:t>aðalfundarstörf</a:t>
            </a:r>
            <a:endParaRPr lang="en-US" sz="3200" dirty="0">
              <a:latin typeface="Aptos" panose="020B0004020202020204" pitchFamily="34" charset="0"/>
            </a:endParaRPr>
          </a:p>
          <a:p>
            <a:pPr marL="0">
              <a:buNone/>
            </a:pPr>
            <a:r>
              <a:rPr lang="en-US" sz="3200" dirty="0">
                <a:latin typeface="Aptos" panose="020B0004020202020204" pitchFamily="34" charset="0"/>
              </a:rPr>
              <a:t>14:30 </a:t>
            </a:r>
            <a:r>
              <a:rPr lang="en-US" sz="3200" dirty="0" err="1">
                <a:latin typeface="Aptos" panose="020B0004020202020204" pitchFamily="34" charset="0"/>
              </a:rPr>
              <a:t>Orkusjóður</a:t>
            </a:r>
            <a:endParaRPr lang="en-US" sz="3200" b="1" dirty="0">
              <a:latin typeface="Aptos" panose="020B0004020202020204" pitchFamily="34" charset="0"/>
            </a:endParaRPr>
          </a:p>
          <a:p>
            <a:pPr marL="0"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EBAA82-3C18-428E-9643-AC8242FED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037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49764-6B1D-77EB-0D09-91127E73A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D563-B4D9-C62F-C0AA-676FB6C3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24747"/>
            <a:ext cx="8229600" cy="580927"/>
          </a:xfrm>
        </p:spPr>
        <p:txBody>
          <a:bodyPr>
            <a:normAutofit/>
          </a:bodyPr>
          <a:lstStyle/>
          <a:p>
            <a:r>
              <a:rPr lang="is-IS" sz="3600" dirty="0">
                <a:latin typeface="Aptos" panose="020B0004020202020204" pitchFamily="34" charset="0"/>
              </a:rPr>
              <a:t>Fundarsetning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64C03-6FF8-EACE-B832-74B0E9A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91683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s-IS" sz="2400" dirty="0">
                <a:latin typeface="Aptos" panose="020B0004020202020204" pitchFamily="34" charset="0"/>
              </a:rPr>
              <a:t>Kosning fundarstjóra og fundarritara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latin typeface="Aptos" panose="020B0004020202020204" pitchFamily="34" charset="0"/>
              </a:rPr>
              <a:t>Skýrsla stjórnar lögð fram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latin typeface="Aptos" panose="020B0004020202020204" pitchFamily="34" charset="0"/>
              </a:rPr>
              <a:t>Reikningar 2025 og Fjárhagsáætlun 2026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latin typeface="Aptos" panose="020B0004020202020204" pitchFamily="34" charset="0"/>
              </a:rPr>
              <a:t>Stjórn 2026-2027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latin typeface="Aptos" panose="020B0004020202020204" pitchFamily="34" charset="0"/>
              </a:rPr>
              <a:t>Fundi slitið</a:t>
            </a:r>
          </a:p>
          <a:p>
            <a:pPr marL="514350" indent="-514350">
              <a:buFont typeface="+mj-lt"/>
              <a:buAutoNum type="arabicPeriod"/>
            </a:pPr>
            <a:endParaRPr lang="is-I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CFDD9-F562-5DDB-D7D2-E5A516DBD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C391-07E3-1CD3-3F3B-304D1185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24747"/>
            <a:ext cx="8229600" cy="580927"/>
          </a:xfrm>
        </p:spPr>
        <p:txBody>
          <a:bodyPr>
            <a:normAutofit/>
          </a:bodyPr>
          <a:lstStyle/>
          <a:p>
            <a:r>
              <a:rPr lang="is-IS" sz="3600" dirty="0">
                <a:latin typeface="Aptos" panose="020B0004020202020204" pitchFamily="34" charset="0"/>
              </a:rPr>
              <a:t>Fundarsetning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15EF2-4D27-8B52-3DE1-B8FDEC471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91683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s-IS" sz="2400" dirty="0">
                <a:latin typeface="Aptos" panose="020B0004020202020204" pitchFamily="34" charset="0"/>
              </a:rPr>
              <a:t>Kosning fundarstjóra og fundarritara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Skýrsla stjórnar lögð fram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Reikningar 2025 og Fjárhagsáætlun 2026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Stjórn 2026-2027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Fundi slitið</a:t>
            </a:r>
          </a:p>
          <a:p>
            <a:pPr marL="514350" indent="-514350">
              <a:buFont typeface="+mj-lt"/>
              <a:buAutoNum type="arabicPeriod"/>
            </a:pPr>
            <a:endParaRPr lang="is-I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3FB0B-1B9F-CFE2-B450-8E12E6AD9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5E67-8CB1-DE32-4473-82CF763A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24747"/>
            <a:ext cx="8229600" cy="580927"/>
          </a:xfrm>
        </p:spPr>
        <p:txBody>
          <a:bodyPr>
            <a:normAutofit/>
          </a:bodyPr>
          <a:lstStyle/>
          <a:p>
            <a:r>
              <a:rPr lang="is-IS" sz="3600" dirty="0">
                <a:latin typeface="Aptos" panose="020B0004020202020204" pitchFamily="34" charset="0"/>
              </a:rPr>
              <a:t>Fundarsetning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639D-96C6-5EE8-AB5D-A635FE7A3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91683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Kosning fundarstjóra og fundarritara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latin typeface="Aptos" panose="020B0004020202020204" pitchFamily="34" charset="0"/>
              </a:rPr>
              <a:t>Skýrsla stjórnar lögð fram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Reikningar 2025 og Fjárhagsáætlun 2026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Stjórn 2026-2027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Fundi slitið</a:t>
            </a:r>
          </a:p>
          <a:p>
            <a:pPr marL="514350" indent="-514350">
              <a:buFont typeface="+mj-lt"/>
              <a:buAutoNum type="arabicPeriod"/>
            </a:pPr>
            <a:endParaRPr lang="is-I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E7DBC-DE9A-B4C0-4A17-3840906F4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083B-02DD-23D2-FB3F-9BD72935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24747"/>
            <a:ext cx="8229600" cy="580927"/>
          </a:xfrm>
        </p:spPr>
        <p:txBody>
          <a:bodyPr>
            <a:normAutofit/>
          </a:bodyPr>
          <a:lstStyle/>
          <a:p>
            <a:r>
              <a:rPr lang="is-IS" sz="3600" dirty="0">
                <a:latin typeface="Aptos" panose="020B0004020202020204" pitchFamily="34" charset="0"/>
              </a:rPr>
              <a:t>Ársskýrsla 2025-2026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6A531-CBAD-B2BC-5C54-6490B018D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471" y="1124747"/>
            <a:ext cx="3917028" cy="44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5EB22-F938-64CF-A3E5-DFD3039D9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2CA3DA-62E3-FFB1-8E0F-66763AA8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1872" y="219377"/>
            <a:ext cx="4480560" cy="592451"/>
          </a:xfrm>
        </p:spPr>
        <p:txBody>
          <a:bodyPr>
            <a:normAutofit lnSpcReduction="10000"/>
          </a:bodyPr>
          <a:lstStyle/>
          <a:p>
            <a:r>
              <a:rPr lang="is-IS" sz="3600" b="1" spc="-1" dirty="0">
                <a:latin typeface="Aptos" panose="020B0004020202020204" pitchFamily="34" charset="0"/>
              </a:rPr>
              <a:t>Orkuskiptaárið 2025</a:t>
            </a:r>
            <a:endParaRPr lang="is-IS" sz="36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E690A8-DACE-5B54-C1E4-696C1233D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1872" y="1005321"/>
            <a:ext cx="4480560" cy="5079793"/>
          </a:xfrm>
        </p:spPr>
        <p:txBody>
          <a:bodyPr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s-IS" sz="3200" spc="-1" dirty="0">
              <a:latin typeface="Aptos" panose="020B0004020202020204" pitchFamily="34" charset="0"/>
            </a:endParaRPr>
          </a:p>
          <a:p>
            <a:endParaRPr lang="is-IS" sz="3200" dirty="0">
              <a:latin typeface="Aptos" panose="020B00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6FA587-2711-6198-6289-13C1F98D2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482" y="919414"/>
            <a:ext cx="10629900" cy="5538536"/>
          </a:xfrm>
        </p:spPr>
        <p:txBody>
          <a:bodyPr>
            <a:normAutofit/>
          </a:bodyPr>
          <a:lstStyle/>
          <a:p>
            <a:r>
              <a:rPr lang="is-IS" sz="2000" b="1" dirty="0">
                <a:latin typeface="Aptos" panose="020B0004020202020204" pitchFamily="34" charset="0"/>
              </a:rPr>
              <a:t> Afkoma félagsins var góð </a:t>
            </a:r>
            <a:r>
              <a:rPr lang="is-IS" sz="2000" dirty="0">
                <a:latin typeface="Aptos" panose="020B0004020202020204" pitchFamily="34" charset="0"/>
              </a:rPr>
              <a:t>og í takti við rekstaráætlun. Tæplega 300 þús kr. hagnaður var af starfseminni.</a:t>
            </a:r>
          </a:p>
          <a:p>
            <a:r>
              <a:rPr lang="is-IS" sz="2000" b="1" dirty="0">
                <a:latin typeface="Aptos" panose="020B0004020202020204" pitchFamily="34" charset="0"/>
              </a:rPr>
              <a:t>Mánaðarlegir fyrirlestrar á netinu </a:t>
            </a:r>
            <a:r>
              <a:rPr lang="is-IS" sz="2000" dirty="0">
                <a:latin typeface="Aptos" panose="020B0004020202020204" pitchFamily="34" charset="0"/>
              </a:rPr>
              <a:t>voru teknir upp. Tókst að fá fjölbreyttan hóp fyrirlesara og fjöldi fólks fylgdist með. Þessi nýbreytni féll vel í kramið hjá meðlimum og reyndar öllum þeim sem hlýddu á.</a:t>
            </a:r>
          </a:p>
          <a:p>
            <a:r>
              <a:rPr lang="is-IS" sz="2000" dirty="0">
                <a:latin typeface="Aptos" panose="020B0004020202020204" pitchFamily="34" charset="0"/>
              </a:rPr>
              <a:t>Í lok árs 2025 sendi stjórn félagsins inn athugasemdir við tillögu að </a:t>
            </a:r>
            <a:r>
              <a:rPr lang="is-IS" sz="2000" b="1" dirty="0">
                <a:latin typeface="Aptos" panose="020B0004020202020204" pitchFamily="34" charset="0"/>
              </a:rPr>
              <a:t>atvinnustefnu </a:t>
            </a:r>
            <a:r>
              <a:rPr lang="is-IS" sz="2000" dirty="0">
                <a:latin typeface="Aptos" panose="020B0004020202020204" pitchFamily="34" charset="0"/>
              </a:rPr>
              <a:t>í samráðsgátt stjórnvalda.</a:t>
            </a:r>
          </a:p>
          <a:p>
            <a:r>
              <a:rPr lang="is-IS" sz="2000" b="1" dirty="0">
                <a:latin typeface="Aptos" panose="020B0004020202020204" pitchFamily="34" charset="0"/>
              </a:rPr>
              <a:t>Orkuskipti fólksbíla ganga vel. </a:t>
            </a:r>
            <a:r>
              <a:rPr lang="is-IS" sz="2000" dirty="0">
                <a:latin typeface="Aptos" panose="020B0004020202020204" pitchFamily="34" charset="0"/>
              </a:rPr>
              <a:t>Stjórnvöld kynntu breytingar á ívilnunum þegar árið 2024 og munu allar ívilnanir fyrir fólksbíla fasast út í lok árs 2027. Þungi ívilnanna frá stjórnvöldum hefur að </a:t>
            </a:r>
            <a:r>
              <a:rPr lang="is-IS" sz="2000" b="1" dirty="0">
                <a:latin typeface="Aptos" panose="020B0004020202020204" pitchFamily="34" charset="0"/>
              </a:rPr>
              <a:t>mestu færst á stærri tæki</a:t>
            </a:r>
            <a:r>
              <a:rPr lang="is-IS" sz="2000" dirty="0">
                <a:latin typeface="Aptos" panose="020B0004020202020204" pitchFamily="34" charset="0"/>
              </a:rPr>
              <a:t>. Þar eru nú komnar ívilnanir í takti við óskir hagaðila.</a:t>
            </a:r>
          </a:p>
          <a:p>
            <a:r>
              <a:rPr lang="is-IS" sz="2000" dirty="0">
                <a:latin typeface="Aptos" panose="020B0004020202020204" pitchFamily="34" charset="0"/>
              </a:rPr>
              <a:t>Styrkur GO hefur best komið í ljóst þ.e. </a:t>
            </a:r>
            <a:r>
              <a:rPr lang="is-IS" sz="2000" b="1" dirty="0">
                <a:latin typeface="Aptos" panose="020B0004020202020204" pitchFamily="34" charset="0"/>
              </a:rPr>
              <a:t>í beinum samtölum við stjórnvöld </a:t>
            </a:r>
            <a:r>
              <a:rPr lang="is-IS" sz="2000" dirty="0">
                <a:latin typeface="Aptos" panose="020B0004020202020204" pitchFamily="34" charset="0"/>
              </a:rPr>
              <a:t>hvernig fé er best nýtt og í hvað þegar kemur að hröðun orkuskipta. </a:t>
            </a:r>
          </a:p>
          <a:p>
            <a:r>
              <a:rPr lang="is-IS" sz="2000" dirty="0">
                <a:latin typeface="Aptos" panose="020B0004020202020204" pitchFamily="34" charset="0"/>
              </a:rPr>
              <a:t>Stjórn GO telur einnig að auka þurfi </a:t>
            </a:r>
            <a:r>
              <a:rPr lang="is-IS" sz="2000" b="1" dirty="0">
                <a:latin typeface="Aptos" panose="020B0004020202020204" pitchFamily="34" charset="0"/>
              </a:rPr>
              <a:t>samtal milli stjórnvalda </a:t>
            </a:r>
            <a:r>
              <a:rPr lang="is-IS" sz="2000" dirty="0">
                <a:latin typeface="Aptos" panose="020B0004020202020204" pitchFamily="34" charset="0"/>
              </a:rPr>
              <a:t>og hagaðila í haftengdri starfsemi með það að leiðarljósi að finna leiðir til að </a:t>
            </a:r>
            <a:r>
              <a:rPr lang="is-IS" sz="2000" b="1" dirty="0">
                <a:latin typeface="Aptos" panose="020B0004020202020204" pitchFamily="34" charset="0"/>
              </a:rPr>
              <a:t>auka nýtingu vistvæns eldsneytis á sjó.</a:t>
            </a:r>
          </a:p>
        </p:txBody>
      </p:sp>
    </p:spTree>
    <p:extLst>
      <p:ext uri="{BB962C8B-B14F-4D97-AF65-F5344CB8AC3E}">
        <p14:creationId xmlns:p14="http://schemas.microsoft.com/office/powerpoint/2010/main" val="12430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7D757-BCDD-7A86-4413-6A6B26F5A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4854-73FE-1CF2-7BDB-F10467A3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124747"/>
            <a:ext cx="8229600" cy="580927"/>
          </a:xfrm>
        </p:spPr>
        <p:txBody>
          <a:bodyPr>
            <a:normAutofit/>
          </a:bodyPr>
          <a:lstStyle/>
          <a:p>
            <a:r>
              <a:rPr lang="is-IS" sz="3600" dirty="0">
                <a:latin typeface="Aptos" panose="020B0004020202020204" pitchFamily="34" charset="0"/>
              </a:rPr>
              <a:t>Fundarsetning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E14FD-A774-0AA1-BB0D-18471556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91683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Kosning fundarstjóra og fundarritara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Skýrsla stjórnar lögð fram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latin typeface="Aptos" panose="020B0004020202020204" pitchFamily="34" charset="0"/>
              </a:rPr>
              <a:t>Reikningar 2025 og Fjárhagsáætlun 2026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Stjórn 2026-2027</a:t>
            </a:r>
          </a:p>
          <a:p>
            <a:pPr marL="514350" indent="-514350">
              <a:buFont typeface="+mj-lt"/>
              <a:buAutoNum type="arabicPeriod"/>
            </a:pPr>
            <a:r>
              <a:rPr lang="is-IS" sz="2400" dirty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</a:rPr>
              <a:t>Fundi slitið</a:t>
            </a:r>
          </a:p>
          <a:p>
            <a:pPr marL="514350" indent="-514350">
              <a:buFont typeface="+mj-lt"/>
              <a:buAutoNum type="arabicPeriod"/>
            </a:pPr>
            <a:endParaRPr lang="is-I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Custom 5">
      <a:dk1>
        <a:sysClr val="windowText" lastClr="000000"/>
      </a:dk1>
      <a:lt1>
        <a:sysClr val="window" lastClr="FFFFFF"/>
      </a:lt1>
      <a:dk2>
        <a:srgbClr val="63A537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Thema">
  <a:themeElements>
    <a:clrScheme name="Custom 9">
      <a:dk1>
        <a:srgbClr val="FF0000"/>
      </a:dk1>
      <a:lt1>
        <a:srgbClr val="FF6DB1"/>
      </a:lt1>
      <a:dk2>
        <a:srgbClr val="DF0000"/>
      </a:dk2>
      <a:lt2>
        <a:srgbClr val="ECDEAA"/>
      </a:lt2>
      <a:accent1>
        <a:srgbClr val="3C3C3C"/>
      </a:accent1>
      <a:accent2>
        <a:srgbClr val="000000"/>
      </a:accent2>
      <a:accent3>
        <a:srgbClr val="FFFFFF"/>
      </a:accent3>
      <a:accent4>
        <a:srgbClr val="DF0000"/>
      </a:accent4>
      <a:accent5>
        <a:srgbClr val="FF6DB1"/>
      </a:accent5>
      <a:accent6>
        <a:srgbClr val="ECDEAA"/>
      </a:accent6>
      <a:hlink>
        <a:srgbClr val="FF0000"/>
      </a:hlink>
      <a:folHlink>
        <a:srgbClr val="DF0000"/>
      </a:folHlink>
    </a:clrScheme>
    <a:fontScheme name="Pósturinn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" id="{E4086B70-6341-4C45-BF5E-5D9ADB3A5412}" vid="{4D42C73F-1DD7-2141-82F0-EEEF05CE54A9}"/>
    </a:ext>
  </a:extLst>
</a:theme>
</file>

<file path=ppt/theme/theme3.xml><?xml version="1.0" encoding="utf-8"?>
<a:theme xmlns:a="http://schemas.openxmlformats.org/drawingml/2006/main" name="Forsíður">
  <a:themeElements>
    <a:clrScheme name="EFLA 2024">
      <a:dk1>
        <a:srgbClr val="000000"/>
      </a:dk1>
      <a:lt1>
        <a:srgbClr val="FFFFFF"/>
      </a:lt1>
      <a:dk2>
        <a:srgbClr val="111035"/>
      </a:dk2>
      <a:lt2>
        <a:srgbClr val="ECEACC"/>
      </a:lt2>
      <a:accent1>
        <a:srgbClr val="FF0000"/>
      </a:accent1>
      <a:accent2>
        <a:srgbClr val="D6F2FC"/>
      </a:accent2>
      <a:accent3>
        <a:srgbClr val="7696AA"/>
      </a:accent3>
      <a:accent4>
        <a:srgbClr val="586E2F"/>
      </a:accent4>
      <a:accent5>
        <a:srgbClr val="FFFD5C"/>
      </a:accent5>
      <a:accent6>
        <a:srgbClr val="FF9F9F"/>
      </a:accent6>
      <a:hlink>
        <a:srgbClr val="797979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DFEDBD7-5CB8-4F37-AFDC-704DE66013B5}" vid="{209E2A7C-EA16-4167-948E-E5EBBE823D89}"/>
    </a:ext>
  </a:extLst>
</a:theme>
</file>

<file path=ppt/theme/theme4.xml><?xml version="1.0" encoding="utf-8"?>
<a:theme xmlns:a="http://schemas.openxmlformats.org/drawingml/2006/main" name="1_Graphic_background">
  <a:themeElements>
    <a:clrScheme name="EFLA 2024">
      <a:dk1>
        <a:srgbClr val="000000"/>
      </a:dk1>
      <a:lt1>
        <a:srgbClr val="FFFFFF"/>
      </a:lt1>
      <a:dk2>
        <a:srgbClr val="111035"/>
      </a:dk2>
      <a:lt2>
        <a:srgbClr val="ECEACC"/>
      </a:lt2>
      <a:accent1>
        <a:srgbClr val="FF0000"/>
      </a:accent1>
      <a:accent2>
        <a:srgbClr val="D6F2FC"/>
      </a:accent2>
      <a:accent3>
        <a:srgbClr val="7696AA"/>
      </a:accent3>
      <a:accent4>
        <a:srgbClr val="586E2F"/>
      </a:accent4>
      <a:accent5>
        <a:srgbClr val="FFFD5C"/>
      </a:accent5>
      <a:accent6>
        <a:srgbClr val="FF9F9F"/>
      </a:accent6>
      <a:hlink>
        <a:srgbClr val="797979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DFEDBD7-5CB8-4F37-AFDC-704DE66013B5}" vid="{209E2A7C-EA16-4167-948E-E5EBBE823D89}"/>
    </a:ext>
  </a:extLst>
</a:theme>
</file>

<file path=ppt/theme/theme5.xml><?xml version="1.0" encoding="utf-8"?>
<a:theme xmlns:a="http://schemas.openxmlformats.org/drawingml/2006/main" name="Graphic_background">
  <a:themeElements>
    <a:clrScheme name="EFLA 2024">
      <a:dk1>
        <a:srgbClr val="000000"/>
      </a:dk1>
      <a:lt1>
        <a:srgbClr val="FFFFFF"/>
      </a:lt1>
      <a:dk2>
        <a:srgbClr val="111035"/>
      </a:dk2>
      <a:lt2>
        <a:srgbClr val="ECEACC"/>
      </a:lt2>
      <a:accent1>
        <a:srgbClr val="FF0000"/>
      </a:accent1>
      <a:accent2>
        <a:srgbClr val="D6F2FC"/>
      </a:accent2>
      <a:accent3>
        <a:srgbClr val="7696AA"/>
      </a:accent3>
      <a:accent4>
        <a:srgbClr val="586E2F"/>
      </a:accent4>
      <a:accent5>
        <a:srgbClr val="FFFD5C"/>
      </a:accent5>
      <a:accent6>
        <a:srgbClr val="FF9F9F"/>
      </a:accent6>
      <a:hlink>
        <a:srgbClr val="797979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.potx" id="{CDFEDBD7-5CB8-4F37-AFDC-704DE66013B5}" vid="{209E2A7C-EA16-4167-948E-E5EBBE823D8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</TotalTime>
  <Words>506</Words>
  <Application>Microsoft Office PowerPoint</Application>
  <PresentationFormat>Widescreen</PresentationFormat>
  <Paragraphs>90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Aptos</vt:lpstr>
      <vt:lpstr>Aptos Narrow</vt:lpstr>
      <vt:lpstr>Arial</vt:lpstr>
      <vt:lpstr>Arial Narrow</vt:lpstr>
      <vt:lpstr>Century Schoolbook</vt:lpstr>
      <vt:lpstr>Rockwell</vt:lpstr>
      <vt:lpstr>System Font Regular</vt:lpstr>
      <vt:lpstr>Wingdings</vt:lpstr>
      <vt:lpstr>Wingdings 2</vt:lpstr>
      <vt:lpstr>View</vt:lpstr>
      <vt:lpstr>Thema</vt:lpstr>
      <vt:lpstr>Forsíður</vt:lpstr>
      <vt:lpstr>1_Graphic_background</vt:lpstr>
      <vt:lpstr>Graphic_background</vt:lpstr>
      <vt:lpstr>PowerPoint Presentation</vt:lpstr>
      <vt:lpstr>PowerPoint Presentation</vt:lpstr>
      <vt:lpstr>PowerPoint Presentation</vt:lpstr>
      <vt:lpstr>Fundarsetning</vt:lpstr>
      <vt:lpstr>Fundarsetning</vt:lpstr>
      <vt:lpstr>Fundarsetning</vt:lpstr>
      <vt:lpstr>Ársskýrsla 2025-2026</vt:lpstr>
      <vt:lpstr>PowerPoint Presentation</vt:lpstr>
      <vt:lpstr>Fundarsetning</vt:lpstr>
      <vt:lpstr> </vt:lpstr>
      <vt:lpstr>PowerPoint Presentation</vt:lpstr>
      <vt:lpstr>Fundarsetning</vt:lpstr>
      <vt:lpstr>Kosning stjórnar</vt:lpstr>
      <vt:lpstr>Stjórn Grænu orkunnar 2026-2027</vt:lpstr>
      <vt:lpstr>Fundarsetning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Margrét Kornelíusdóttir</dc:creator>
  <cp:lastModifiedBy>Marianne Ribes</cp:lastModifiedBy>
  <cp:revision>9</cp:revision>
  <dcterms:created xsi:type="dcterms:W3CDTF">2024-04-09T13:50:16Z</dcterms:created>
  <dcterms:modified xsi:type="dcterms:W3CDTF">2026-05-21T10:17:34Z</dcterms:modified>
</cp:coreProperties>
</file>